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0" r:id="rId1"/>
  </p:sldMasterIdLst>
  <p:sldIdLst>
    <p:sldId id="256" r:id="rId2"/>
    <p:sldId id="257" r:id="rId3"/>
    <p:sldId id="266" r:id="rId4"/>
    <p:sldId id="267" r:id="rId5"/>
    <p:sldId id="258" r:id="rId6"/>
    <p:sldId id="259" r:id="rId7"/>
    <p:sldId id="268" r:id="rId8"/>
    <p:sldId id="269" r:id="rId9"/>
    <p:sldId id="262" r:id="rId10"/>
    <p:sldId id="270" r:id="rId11"/>
    <p:sldId id="264" r:id="rId12"/>
    <p:sldId id="271" r:id="rId13"/>
    <p:sldId id="272" r:id="rId14"/>
    <p:sldId id="273" r:id="rId15"/>
    <p:sldId id="274" r:id="rId16"/>
    <p:sldId id="26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Johnson" initials="RJ" lastIdx="1" clrIdx="0">
    <p:extLst>
      <p:ext uri="{19B8F6BF-5375-455C-9EA6-DF929625EA0E}">
        <p15:presenceInfo xmlns:p15="http://schemas.microsoft.com/office/powerpoint/2012/main" userId="63fced4ac49b0a3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0012"/>
    <a:srgbClr val="28AC3C"/>
    <a:srgbClr val="0084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p:scale>
          <a:sx n="82" d="100"/>
          <a:sy n="82" d="100"/>
        </p:scale>
        <p:origin x="492" y="5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5T14:34:23.291" idx="1">
    <p:pos x="-2442" y="6558"/>
    <p:text/>
    <p:extLst>
      <p:ext uri="{C676402C-5697-4E1C-873F-D02D1690AC5C}">
        <p15:threadingInfo xmlns:p15="http://schemas.microsoft.com/office/powerpoint/2012/main" timeZoneBias="30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13A86B9-7346-4E0E-9056-B7527392EFC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5465E5F-856D-423C-AEF5-1D1FBA756B04}">
      <dgm:prSet/>
      <dgm:spPr/>
      <dgm:t>
        <a:bodyPr/>
        <a:lstStyle/>
        <a:p>
          <a:pPr>
            <a:lnSpc>
              <a:spcPct val="100000"/>
            </a:lnSpc>
          </a:pPr>
          <a:r>
            <a:rPr lang="en-US" dirty="0"/>
            <a:t>History of Consoles Sales</a:t>
          </a:r>
        </a:p>
      </dgm:t>
    </dgm:pt>
    <dgm:pt modelId="{FCC60C54-8A93-485A-950B-654ACB5A90A7}" type="parTrans" cxnId="{7A2538EF-D338-4846-AE46-6A83FD595D80}">
      <dgm:prSet/>
      <dgm:spPr/>
      <dgm:t>
        <a:bodyPr/>
        <a:lstStyle/>
        <a:p>
          <a:endParaRPr lang="en-US"/>
        </a:p>
      </dgm:t>
    </dgm:pt>
    <dgm:pt modelId="{986FCF21-E29D-4F06-AEF7-8E1215EACBAB}" type="sibTrans" cxnId="{7A2538EF-D338-4846-AE46-6A83FD595D80}">
      <dgm:prSet/>
      <dgm:spPr/>
      <dgm:t>
        <a:bodyPr/>
        <a:lstStyle/>
        <a:p>
          <a:endParaRPr lang="en-US"/>
        </a:p>
      </dgm:t>
    </dgm:pt>
    <dgm:pt modelId="{080803B8-90B3-48A3-81BC-F692A07A6738}">
      <dgm:prSet/>
      <dgm:spPr/>
      <dgm:t>
        <a:bodyPr/>
        <a:lstStyle/>
        <a:p>
          <a:pPr>
            <a:lnSpc>
              <a:spcPct val="100000"/>
            </a:lnSpc>
          </a:pPr>
          <a:r>
            <a:rPr lang="en-US" dirty="0"/>
            <a:t>Game Sales by Platform</a:t>
          </a:r>
        </a:p>
      </dgm:t>
    </dgm:pt>
    <dgm:pt modelId="{6A051226-105A-4A47-948F-DEED751D34A7}" type="parTrans" cxnId="{69487A54-127F-4634-A138-FAFCF8CA1BBE}">
      <dgm:prSet/>
      <dgm:spPr/>
      <dgm:t>
        <a:bodyPr/>
        <a:lstStyle/>
        <a:p>
          <a:endParaRPr lang="en-US"/>
        </a:p>
      </dgm:t>
    </dgm:pt>
    <dgm:pt modelId="{CC8592CC-575B-4F37-A0DF-1EE0135EAED3}" type="sibTrans" cxnId="{69487A54-127F-4634-A138-FAFCF8CA1BBE}">
      <dgm:prSet/>
      <dgm:spPr/>
      <dgm:t>
        <a:bodyPr/>
        <a:lstStyle/>
        <a:p>
          <a:endParaRPr lang="en-US"/>
        </a:p>
      </dgm:t>
    </dgm:pt>
    <dgm:pt modelId="{D39D4460-B66C-4CE7-9097-91329AF9A47E}">
      <dgm:prSet/>
      <dgm:spPr/>
      <dgm:t>
        <a:bodyPr/>
        <a:lstStyle/>
        <a:p>
          <a:pPr>
            <a:lnSpc>
              <a:spcPct val="100000"/>
            </a:lnSpc>
          </a:pPr>
          <a:r>
            <a:rPr lang="en-US" dirty="0"/>
            <a:t>Game Sales by Genres</a:t>
          </a:r>
        </a:p>
      </dgm:t>
    </dgm:pt>
    <dgm:pt modelId="{D723091E-8031-49F6-9F10-68ED23E10760}" type="parTrans" cxnId="{8E3E759F-DAD2-4453-9B32-37D910B8B32C}">
      <dgm:prSet/>
      <dgm:spPr/>
      <dgm:t>
        <a:bodyPr/>
        <a:lstStyle/>
        <a:p>
          <a:endParaRPr lang="en-US"/>
        </a:p>
      </dgm:t>
    </dgm:pt>
    <dgm:pt modelId="{1DD10460-B6D1-4552-9D50-E7A52CC8C055}" type="sibTrans" cxnId="{8E3E759F-DAD2-4453-9B32-37D910B8B32C}">
      <dgm:prSet/>
      <dgm:spPr/>
      <dgm:t>
        <a:bodyPr/>
        <a:lstStyle/>
        <a:p>
          <a:endParaRPr lang="en-US"/>
        </a:p>
      </dgm:t>
    </dgm:pt>
    <dgm:pt modelId="{0BB4D94F-3F1B-4CE4-B2B5-C7A483551E4B}" type="pres">
      <dgm:prSet presAssocID="{913A86B9-7346-4E0E-9056-B7527392EFC7}" presName="root" presStyleCnt="0">
        <dgm:presLayoutVars>
          <dgm:dir/>
          <dgm:resizeHandles val="exact"/>
        </dgm:presLayoutVars>
      </dgm:prSet>
      <dgm:spPr/>
    </dgm:pt>
    <dgm:pt modelId="{3E424AF7-5CE0-4B99-BD9F-8DACF9D5D1C3}" type="pres">
      <dgm:prSet presAssocID="{F5465E5F-856D-423C-AEF5-1D1FBA756B04}" presName="compNode" presStyleCnt="0"/>
      <dgm:spPr/>
    </dgm:pt>
    <dgm:pt modelId="{8D9A8B9A-CEC4-4754-8ED7-D8F6CBCE07E6}" type="pres">
      <dgm:prSet presAssocID="{F5465E5F-856D-423C-AEF5-1D1FBA756B04}" presName="bgRect" presStyleLbl="bgShp" presStyleIdx="0" presStyleCnt="3" custLinFactNeighborX="90" custLinFactNeighborY="967"/>
      <dgm:spPr/>
    </dgm:pt>
    <dgm:pt modelId="{7D0E3B93-D6D1-4CB1-853C-4F5626AB7708}" type="pres">
      <dgm:prSet presAssocID="{F5465E5F-856D-423C-AEF5-1D1FBA756B04}" presName="iconRect" presStyleLbl="node1" presStyleIdx="0" presStyleCnt="3" custLinFactNeighborX="-19929" custLinFactNeighborY="1073"/>
      <dgm:spPr>
        <a:blipFill dpi="0" rotWithShape="1">
          <a:blip xmlns:r="http://schemas.openxmlformats.org/officeDocument/2006/relationships" r:embed="rId1">
            <a:alphaModFix/>
            <a:extLst>
              <a:ext uri="{28A0092B-C50C-407E-A947-70E740481C1C}">
                <a14:useLocalDpi xmlns:a14="http://schemas.microsoft.com/office/drawing/2010/main" val="0"/>
              </a:ext>
            </a:extLst>
          </a:blip>
          <a:srcRect/>
          <a:stretch>
            <a:fillRect l="946" r="-94210"/>
          </a:stretch>
        </a:blipFill>
        <a:ln>
          <a:noFill/>
        </a:ln>
      </dgm:spPr>
    </dgm:pt>
    <dgm:pt modelId="{EAC2821B-68ED-4730-8923-B87C86C33A13}" type="pres">
      <dgm:prSet presAssocID="{F5465E5F-856D-423C-AEF5-1D1FBA756B04}" presName="spaceRect" presStyleCnt="0"/>
      <dgm:spPr/>
    </dgm:pt>
    <dgm:pt modelId="{08FB8B15-8B8B-4786-ACEE-2F829F80BBE6}" type="pres">
      <dgm:prSet presAssocID="{F5465E5F-856D-423C-AEF5-1D1FBA756B04}" presName="parTx" presStyleLbl="revTx" presStyleIdx="0" presStyleCnt="3">
        <dgm:presLayoutVars>
          <dgm:chMax val="0"/>
          <dgm:chPref val="0"/>
        </dgm:presLayoutVars>
      </dgm:prSet>
      <dgm:spPr/>
    </dgm:pt>
    <dgm:pt modelId="{F20B95D5-2AD3-477E-8B0F-08E6870014A6}" type="pres">
      <dgm:prSet presAssocID="{986FCF21-E29D-4F06-AEF7-8E1215EACBAB}" presName="sibTrans" presStyleCnt="0"/>
      <dgm:spPr/>
    </dgm:pt>
    <dgm:pt modelId="{FBB1C4FF-523A-4F4C-A21A-D2308504F77C}" type="pres">
      <dgm:prSet presAssocID="{080803B8-90B3-48A3-81BC-F692A07A6738}" presName="compNode" presStyleCnt="0"/>
      <dgm:spPr/>
    </dgm:pt>
    <dgm:pt modelId="{CC2326AA-8894-442B-B581-F2432547ACEF}" type="pres">
      <dgm:prSet presAssocID="{080803B8-90B3-48A3-81BC-F692A07A6738}" presName="bgRect" presStyleLbl="bgShp" presStyleIdx="1" presStyleCnt="3" custLinFactNeighborX="90"/>
      <dgm:spPr/>
    </dgm:pt>
    <dgm:pt modelId="{C47BA1C7-A719-4CBE-93B2-62C9494F4A2F}" type="pres">
      <dgm:prSet presAssocID="{080803B8-90B3-48A3-81BC-F692A07A6738}" presName="iconRect" presStyleLbl="node1" presStyleIdx="1" presStyleCnt="3" custScaleX="109157" custScaleY="103749" custLinFactNeighborX="-9333"/>
      <dgm:spPr>
        <a:prstGeom prst="ellipse">
          <a:avLst/>
        </a:prstGeom>
        <a:blipFill rotWithShape="1">
          <a:blip xmlns:r="http://schemas.openxmlformats.org/officeDocument/2006/relationships" r:embed="rId2"/>
          <a:srcRect/>
          <a:stretch>
            <a:fillRect/>
          </a:stretch>
        </a:blipFill>
        <a:ln>
          <a:noFill/>
        </a:ln>
      </dgm:spPr>
      <dgm:extLst>
        <a:ext uri="{E40237B7-FDA0-4F09-8148-C483321AD2D9}">
          <dgm14:cNvPr xmlns:dgm14="http://schemas.microsoft.com/office/drawing/2010/diagram" id="0" name="" descr="Warning"/>
        </a:ext>
      </dgm:extLst>
    </dgm:pt>
    <dgm:pt modelId="{322B4701-3987-408C-9FB8-B80D08AB3BD2}" type="pres">
      <dgm:prSet presAssocID="{080803B8-90B3-48A3-81BC-F692A07A6738}" presName="spaceRect" presStyleCnt="0"/>
      <dgm:spPr/>
    </dgm:pt>
    <dgm:pt modelId="{D9BBEE98-15ED-4C86-8D1C-04F752834857}" type="pres">
      <dgm:prSet presAssocID="{080803B8-90B3-48A3-81BC-F692A07A6738}" presName="parTx" presStyleLbl="revTx" presStyleIdx="1" presStyleCnt="3">
        <dgm:presLayoutVars>
          <dgm:chMax val="0"/>
          <dgm:chPref val="0"/>
        </dgm:presLayoutVars>
      </dgm:prSet>
      <dgm:spPr/>
    </dgm:pt>
    <dgm:pt modelId="{FAD216EC-F879-4210-91C3-2AC2B33A2528}" type="pres">
      <dgm:prSet presAssocID="{CC8592CC-575B-4F37-A0DF-1EE0135EAED3}" presName="sibTrans" presStyleCnt="0"/>
      <dgm:spPr/>
    </dgm:pt>
    <dgm:pt modelId="{DBE77C06-CC41-4479-BDAB-2D56BCF235F5}" type="pres">
      <dgm:prSet presAssocID="{D39D4460-B66C-4CE7-9097-91329AF9A47E}" presName="compNode" presStyleCnt="0"/>
      <dgm:spPr/>
    </dgm:pt>
    <dgm:pt modelId="{3F3C8460-08B2-4525-BD91-E6679B9EB487}" type="pres">
      <dgm:prSet presAssocID="{D39D4460-B66C-4CE7-9097-91329AF9A47E}" presName="bgRect" presStyleLbl="bgShp" presStyleIdx="2" presStyleCnt="3"/>
      <dgm:spPr/>
    </dgm:pt>
    <dgm:pt modelId="{2274BEA7-1588-4135-B88A-F33F18685425}" type="pres">
      <dgm:prSet presAssocID="{D39D4460-B66C-4CE7-9097-91329AF9A47E}" presName="iconRect" presStyleLbl="node1" presStyleIdx="2" presStyleCnt="3" custScaleX="145234" custScaleY="136263"/>
      <dgm:spPr>
        <a:prstGeom prst="ellipse">
          <a:avLst/>
        </a:prstGeom>
        <a:blipFill rotWithShape="1">
          <a:blip xmlns:r="http://schemas.openxmlformats.org/officeDocument/2006/relationships" r:embed="rId3"/>
          <a:srcRect/>
          <a:stretch>
            <a:fillRect l="-21000" r="-21000"/>
          </a:stretch>
        </a:blipFill>
        <a:ln>
          <a:noFill/>
        </a:ln>
      </dgm:spPr>
      <dgm:extLst>
        <a:ext uri="{E40237B7-FDA0-4F09-8148-C483321AD2D9}">
          <dgm14:cNvPr xmlns:dgm14="http://schemas.microsoft.com/office/drawing/2010/diagram" id="0" name="" descr="Question mark"/>
        </a:ext>
      </dgm:extLst>
    </dgm:pt>
    <dgm:pt modelId="{F2998E5E-56E4-46AD-AA43-D155915C1F30}" type="pres">
      <dgm:prSet presAssocID="{D39D4460-B66C-4CE7-9097-91329AF9A47E}" presName="spaceRect" presStyleCnt="0"/>
      <dgm:spPr/>
    </dgm:pt>
    <dgm:pt modelId="{D00CD004-877F-476A-B1C3-706EDC8FF96C}" type="pres">
      <dgm:prSet presAssocID="{D39D4460-B66C-4CE7-9097-91329AF9A47E}" presName="parTx" presStyleLbl="revTx" presStyleIdx="2" presStyleCnt="3">
        <dgm:presLayoutVars>
          <dgm:chMax val="0"/>
          <dgm:chPref val="0"/>
        </dgm:presLayoutVars>
      </dgm:prSet>
      <dgm:spPr/>
    </dgm:pt>
  </dgm:ptLst>
  <dgm:cxnLst>
    <dgm:cxn modelId="{69487A54-127F-4634-A138-FAFCF8CA1BBE}" srcId="{913A86B9-7346-4E0E-9056-B7527392EFC7}" destId="{080803B8-90B3-48A3-81BC-F692A07A6738}" srcOrd="1" destOrd="0" parTransId="{6A051226-105A-4A47-948F-DEED751D34A7}" sibTransId="{CC8592CC-575B-4F37-A0DF-1EE0135EAED3}"/>
    <dgm:cxn modelId="{77718D99-16D6-44F8-91A0-2ADE5F6C575E}" type="presOf" srcId="{913A86B9-7346-4E0E-9056-B7527392EFC7}" destId="{0BB4D94F-3F1B-4CE4-B2B5-C7A483551E4B}" srcOrd="0" destOrd="0" presId="urn:microsoft.com/office/officeart/2018/2/layout/IconVerticalSolidList"/>
    <dgm:cxn modelId="{8E3E759F-DAD2-4453-9B32-37D910B8B32C}" srcId="{913A86B9-7346-4E0E-9056-B7527392EFC7}" destId="{D39D4460-B66C-4CE7-9097-91329AF9A47E}" srcOrd="2" destOrd="0" parTransId="{D723091E-8031-49F6-9F10-68ED23E10760}" sibTransId="{1DD10460-B6D1-4552-9D50-E7A52CC8C055}"/>
    <dgm:cxn modelId="{4EA8D6D3-B5DA-40F8-B435-7DF465B9E149}" type="presOf" srcId="{080803B8-90B3-48A3-81BC-F692A07A6738}" destId="{D9BBEE98-15ED-4C86-8D1C-04F752834857}" srcOrd="0" destOrd="0" presId="urn:microsoft.com/office/officeart/2018/2/layout/IconVerticalSolidList"/>
    <dgm:cxn modelId="{42C57BE1-A5C6-4C8C-8BC0-6476E0D4BF04}" type="presOf" srcId="{D39D4460-B66C-4CE7-9097-91329AF9A47E}" destId="{D00CD004-877F-476A-B1C3-706EDC8FF96C}" srcOrd="0" destOrd="0" presId="urn:microsoft.com/office/officeart/2018/2/layout/IconVerticalSolidList"/>
    <dgm:cxn modelId="{960319E2-AEA3-40C1-9ABA-B0DA945F55BC}" type="presOf" srcId="{F5465E5F-856D-423C-AEF5-1D1FBA756B04}" destId="{08FB8B15-8B8B-4786-ACEE-2F829F80BBE6}" srcOrd="0" destOrd="0" presId="urn:microsoft.com/office/officeart/2018/2/layout/IconVerticalSolidList"/>
    <dgm:cxn modelId="{7A2538EF-D338-4846-AE46-6A83FD595D80}" srcId="{913A86B9-7346-4E0E-9056-B7527392EFC7}" destId="{F5465E5F-856D-423C-AEF5-1D1FBA756B04}" srcOrd="0" destOrd="0" parTransId="{FCC60C54-8A93-485A-950B-654ACB5A90A7}" sibTransId="{986FCF21-E29D-4F06-AEF7-8E1215EACBAB}"/>
    <dgm:cxn modelId="{77805870-1490-4876-B046-3E9727384656}" type="presParOf" srcId="{0BB4D94F-3F1B-4CE4-B2B5-C7A483551E4B}" destId="{3E424AF7-5CE0-4B99-BD9F-8DACF9D5D1C3}" srcOrd="0" destOrd="0" presId="urn:microsoft.com/office/officeart/2018/2/layout/IconVerticalSolidList"/>
    <dgm:cxn modelId="{47486467-AE07-43D8-BCD5-C9750A718F8A}" type="presParOf" srcId="{3E424AF7-5CE0-4B99-BD9F-8DACF9D5D1C3}" destId="{8D9A8B9A-CEC4-4754-8ED7-D8F6CBCE07E6}" srcOrd="0" destOrd="0" presId="urn:microsoft.com/office/officeart/2018/2/layout/IconVerticalSolidList"/>
    <dgm:cxn modelId="{9DB7E6FB-4A27-4318-843A-68CDAE84E648}" type="presParOf" srcId="{3E424AF7-5CE0-4B99-BD9F-8DACF9D5D1C3}" destId="{7D0E3B93-D6D1-4CB1-853C-4F5626AB7708}" srcOrd="1" destOrd="0" presId="urn:microsoft.com/office/officeart/2018/2/layout/IconVerticalSolidList"/>
    <dgm:cxn modelId="{6899AEFE-34A2-4B27-B89E-264513613CAF}" type="presParOf" srcId="{3E424AF7-5CE0-4B99-BD9F-8DACF9D5D1C3}" destId="{EAC2821B-68ED-4730-8923-B87C86C33A13}" srcOrd="2" destOrd="0" presId="urn:microsoft.com/office/officeart/2018/2/layout/IconVerticalSolidList"/>
    <dgm:cxn modelId="{BA15D419-095A-4515-AD56-4E9CD9B7939B}" type="presParOf" srcId="{3E424AF7-5CE0-4B99-BD9F-8DACF9D5D1C3}" destId="{08FB8B15-8B8B-4786-ACEE-2F829F80BBE6}" srcOrd="3" destOrd="0" presId="urn:microsoft.com/office/officeart/2018/2/layout/IconVerticalSolidList"/>
    <dgm:cxn modelId="{00C7BB1C-2D61-4F3A-B9D6-12AAA2661BD1}" type="presParOf" srcId="{0BB4D94F-3F1B-4CE4-B2B5-C7A483551E4B}" destId="{F20B95D5-2AD3-477E-8B0F-08E6870014A6}" srcOrd="1" destOrd="0" presId="urn:microsoft.com/office/officeart/2018/2/layout/IconVerticalSolidList"/>
    <dgm:cxn modelId="{C0219BF7-4E1E-4D5F-951F-424EF07E5364}" type="presParOf" srcId="{0BB4D94F-3F1B-4CE4-B2B5-C7A483551E4B}" destId="{FBB1C4FF-523A-4F4C-A21A-D2308504F77C}" srcOrd="2" destOrd="0" presId="urn:microsoft.com/office/officeart/2018/2/layout/IconVerticalSolidList"/>
    <dgm:cxn modelId="{4223222C-F98C-4766-813D-3832F8DC8110}" type="presParOf" srcId="{FBB1C4FF-523A-4F4C-A21A-D2308504F77C}" destId="{CC2326AA-8894-442B-B581-F2432547ACEF}" srcOrd="0" destOrd="0" presId="urn:microsoft.com/office/officeart/2018/2/layout/IconVerticalSolidList"/>
    <dgm:cxn modelId="{B2FCC258-34A9-4930-9159-74CCA9B76375}" type="presParOf" srcId="{FBB1C4FF-523A-4F4C-A21A-D2308504F77C}" destId="{C47BA1C7-A719-4CBE-93B2-62C9494F4A2F}" srcOrd="1" destOrd="0" presId="urn:microsoft.com/office/officeart/2018/2/layout/IconVerticalSolidList"/>
    <dgm:cxn modelId="{0EB76F4D-6121-4E86-BE78-FAE17B86154C}" type="presParOf" srcId="{FBB1C4FF-523A-4F4C-A21A-D2308504F77C}" destId="{322B4701-3987-408C-9FB8-B80D08AB3BD2}" srcOrd="2" destOrd="0" presId="urn:microsoft.com/office/officeart/2018/2/layout/IconVerticalSolidList"/>
    <dgm:cxn modelId="{230DEDAD-42E7-448D-A540-2BF4B4ED2C65}" type="presParOf" srcId="{FBB1C4FF-523A-4F4C-A21A-D2308504F77C}" destId="{D9BBEE98-15ED-4C86-8D1C-04F752834857}" srcOrd="3" destOrd="0" presId="urn:microsoft.com/office/officeart/2018/2/layout/IconVerticalSolidList"/>
    <dgm:cxn modelId="{B2CB2ECF-F976-4DD9-9776-3135F4CD4477}" type="presParOf" srcId="{0BB4D94F-3F1B-4CE4-B2B5-C7A483551E4B}" destId="{FAD216EC-F879-4210-91C3-2AC2B33A2528}" srcOrd="3" destOrd="0" presId="urn:microsoft.com/office/officeart/2018/2/layout/IconVerticalSolidList"/>
    <dgm:cxn modelId="{933F0912-790F-4099-92CF-75E84F6FF6B3}" type="presParOf" srcId="{0BB4D94F-3F1B-4CE4-B2B5-C7A483551E4B}" destId="{DBE77C06-CC41-4479-BDAB-2D56BCF235F5}" srcOrd="4" destOrd="0" presId="urn:microsoft.com/office/officeart/2018/2/layout/IconVerticalSolidList"/>
    <dgm:cxn modelId="{0B8FDA51-9905-40FE-9193-234EA005BECB}" type="presParOf" srcId="{DBE77C06-CC41-4479-BDAB-2D56BCF235F5}" destId="{3F3C8460-08B2-4525-BD91-E6679B9EB487}" srcOrd="0" destOrd="0" presId="urn:microsoft.com/office/officeart/2018/2/layout/IconVerticalSolidList"/>
    <dgm:cxn modelId="{9BD5C5DD-4EBE-4222-8C9F-CFCF14C048C8}" type="presParOf" srcId="{DBE77C06-CC41-4479-BDAB-2D56BCF235F5}" destId="{2274BEA7-1588-4135-B88A-F33F18685425}" srcOrd="1" destOrd="0" presId="urn:microsoft.com/office/officeart/2018/2/layout/IconVerticalSolidList"/>
    <dgm:cxn modelId="{023797F3-CE52-45F2-ABEB-C1DFEF7920C2}" type="presParOf" srcId="{DBE77C06-CC41-4479-BDAB-2D56BCF235F5}" destId="{F2998E5E-56E4-46AD-AA43-D155915C1F30}" srcOrd="2" destOrd="0" presId="urn:microsoft.com/office/officeart/2018/2/layout/IconVerticalSolidList"/>
    <dgm:cxn modelId="{426F6ABE-992E-4000-A93B-772292270015}" type="presParOf" srcId="{DBE77C06-CC41-4479-BDAB-2D56BCF235F5}" destId="{D00CD004-877F-476A-B1C3-706EDC8FF96C}"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DAE3AC-D296-40E6-A2A0-6BE0AE7806A5}" type="doc">
      <dgm:prSet loTypeId="urn:microsoft.com/office/officeart/2016/7/layout/BasicProcessNew" loCatId="process" qsTypeId="urn:microsoft.com/office/officeart/2005/8/quickstyle/simple2" qsCatId="simple" csTypeId="urn:microsoft.com/office/officeart/2005/8/colors/accent1_2" csCatId="accent1" phldr="1"/>
      <dgm:spPr/>
      <dgm:t>
        <a:bodyPr/>
        <a:lstStyle/>
        <a:p>
          <a:endParaRPr lang="en-US"/>
        </a:p>
      </dgm:t>
    </dgm:pt>
    <dgm:pt modelId="{ACDEDFCC-C6D8-48A3-B36C-F87D5103BCD5}">
      <dgm:prSet/>
      <dgm:spPr/>
      <dgm:t>
        <a:bodyPr/>
        <a:lstStyle/>
        <a:p>
          <a:r>
            <a:rPr lang="en-US" dirty="0"/>
            <a:t>Video gaming has come a long way since the early days of Pong and Pac-man. We can now play affordable games of high quality with 3D graphics and impressive interactivity in the comfort of our homes. Taking into account early subtle improvements, then the next leaps and bounds made to each console that us to the cutting-edge technology we see today. The aggressive competition between these tech innovation companies has churned out the superior features of video gaming to bring to us the excellent quality we see today.</a:t>
          </a:r>
        </a:p>
      </dgm:t>
    </dgm:pt>
    <dgm:pt modelId="{6B4D12D0-60B2-474A-903A-3A434827A4E2}" type="parTrans" cxnId="{33D09ABF-1193-4891-A8B9-514CD5BDE088}">
      <dgm:prSet/>
      <dgm:spPr/>
      <dgm:t>
        <a:bodyPr/>
        <a:lstStyle/>
        <a:p>
          <a:endParaRPr lang="en-US"/>
        </a:p>
      </dgm:t>
    </dgm:pt>
    <dgm:pt modelId="{93059ACE-27D7-451F-AA09-EF9C45F9054D}" type="sibTrans" cxnId="{33D09ABF-1193-4891-A8B9-514CD5BDE088}">
      <dgm:prSet/>
      <dgm:spPr/>
      <dgm:t>
        <a:bodyPr/>
        <a:lstStyle/>
        <a:p>
          <a:endParaRPr lang="en-US"/>
        </a:p>
      </dgm:t>
    </dgm:pt>
    <dgm:pt modelId="{7EB53B6F-32EF-47BB-8B38-50177529FE35}">
      <dgm:prSet/>
      <dgm:spPr/>
      <dgm:t>
        <a:bodyPr/>
        <a:lstStyle/>
        <a:p>
          <a:r>
            <a:rPr lang="en-US" dirty="0"/>
            <a:t>The evolution of video game consoles is indeed intriguing. There were more than 70 different consoles to date.  This history of innovation has produced many memorable games that have affected culture internationally. </a:t>
          </a:r>
        </a:p>
      </dgm:t>
    </dgm:pt>
    <dgm:pt modelId="{0DC8B8B1-22F3-452C-8D9A-21D30F1ACFFD}" type="parTrans" cxnId="{2E67A429-DEE7-4DEE-90D1-3480FBB547C0}">
      <dgm:prSet/>
      <dgm:spPr/>
      <dgm:t>
        <a:bodyPr/>
        <a:lstStyle/>
        <a:p>
          <a:endParaRPr lang="en-US"/>
        </a:p>
      </dgm:t>
    </dgm:pt>
    <dgm:pt modelId="{2B9F25B4-D827-4F30-BA0C-91409AF1B50E}" type="sibTrans" cxnId="{2E67A429-DEE7-4DEE-90D1-3480FBB547C0}">
      <dgm:prSet/>
      <dgm:spPr/>
      <dgm:t>
        <a:bodyPr/>
        <a:lstStyle/>
        <a:p>
          <a:endParaRPr lang="en-US"/>
        </a:p>
      </dgm:t>
    </dgm:pt>
    <dgm:pt modelId="{B5F8823F-E173-4B36-9010-DB9D8BD7F94B}" type="pres">
      <dgm:prSet presAssocID="{22DAE3AC-D296-40E6-A2A0-6BE0AE7806A5}" presName="Name0" presStyleCnt="0">
        <dgm:presLayoutVars>
          <dgm:dir/>
          <dgm:resizeHandles val="exact"/>
        </dgm:presLayoutVars>
      </dgm:prSet>
      <dgm:spPr/>
    </dgm:pt>
    <dgm:pt modelId="{20ACD02D-2823-4CA0-909B-A178524A6230}" type="pres">
      <dgm:prSet presAssocID="{ACDEDFCC-C6D8-48A3-B36C-F87D5103BCD5}" presName="node" presStyleLbl="node1" presStyleIdx="0" presStyleCnt="3">
        <dgm:presLayoutVars>
          <dgm:bulletEnabled val="1"/>
        </dgm:presLayoutVars>
      </dgm:prSet>
      <dgm:spPr/>
    </dgm:pt>
    <dgm:pt modelId="{DA3BF531-E6C5-4CCF-841D-A1CE8E99D464}" type="pres">
      <dgm:prSet presAssocID="{93059ACE-27D7-451F-AA09-EF9C45F9054D}" presName="sibTransSpacerBeforeConnector" presStyleCnt="0"/>
      <dgm:spPr/>
    </dgm:pt>
    <dgm:pt modelId="{34F2FF44-786F-48CF-A403-CA95C17868BB}" type="pres">
      <dgm:prSet presAssocID="{93059ACE-27D7-451F-AA09-EF9C45F9054D}" presName="sibTrans" presStyleLbl="node1" presStyleIdx="1" presStyleCnt="3" custLinFactX="338952" custLinFactNeighborX="400000" custLinFactNeighborY="74717"/>
      <dgm:spPr/>
    </dgm:pt>
    <dgm:pt modelId="{B2421E76-0366-4E35-848D-B5106D7FE6DB}" type="pres">
      <dgm:prSet presAssocID="{93059ACE-27D7-451F-AA09-EF9C45F9054D}" presName="sibTransSpacerAfterConnector" presStyleCnt="0"/>
      <dgm:spPr/>
    </dgm:pt>
    <dgm:pt modelId="{20603D51-8000-465B-880E-A3EA305BF867}" type="pres">
      <dgm:prSet presAssocID="{7EB53B6F-32EF-47BB-8B38-50177529FE35}" presName="node" presStyleLbl="node1" presStyleIdx="2" presStyleCnt="3">
        <dgm:presLayoutVars>
          <dgm:bulletEnabled val="1"/>
        </dgm:presLayoutVars>
      </dgm:prSet>
      <dgm:spPr/>
    </dgm:pt>
  </dgm:ptLst>
  <dgm:cxnLst>
    <dgm:cxn modelId="{8E9AA10E-54A2-472C-9ABD-C2F2446B14D5}" type="presOf" srcId="{93059ACE-27D7-451F-AA09-EF9C45F9054D}" destId="{34F2FF44-786F-48CF-A403-CA95C17868BB}" srcOrd="0" destOrd="0" presId="urn:microsoft.com/office/officeart/2016/7/layout/BasicProcessNew"/>
    <dgm:cxn modelId="{2E67A429-DEE7-4DEE-90D1-3480FBB547C0}" srcId="{22DAE3AC-D296-40E6-A2A0-6BE0AE7806A5}" destId="{7EB53B6F-32EF-47BB-8B38-50177529FE35}" srcOrd="1" destOrd="0" parTransId="{0DC8B8B1-22F3-452C-8D9A-21D30F1ACFFD}" sibTransId="{2B9F25B4-D827-4F30-BA0C-91409AF1B50E}"/>
    <dgm:cxn modelId="{723D2742-5742-41F9-9735-645B731A5827}" type="presOf" srcId="{7EB53B6F-32EF-47BB-8B38-50177529FE35}" destId="{20603D51-8000-465B-880E-A3EA305BF867}" srcOrd="0" destOrd="0" presId="urn:microsoft.com/office/officeart/2016/7/layout/BasicProcessNew"/>
    <dgm:cxn modelId="{24770571-FE90-4C5D-92AC-42E5B7905578}" type="presOf" srcId="{ACDEDFCC-C6D8-48A3-B36C-F87D5103BCD5}" destId="{20ACD02D-2823-4CA0-909B-A178524A6230}" srcOrd="0" destOrd="0" presId="urn:microsoft.com/office/officeart/2016/7/layout/BasicProcessNew"/>
    <dgm:cxn modelId="{33D09ABF-1193-4891-A8B9-514CD5BDE088}" srcId="{22DAE3AC-D296-40E6-A2A0-6BE0AE7806A5}" destId="{ACDEDFCC-C6D8-48A3-B36C-F87D5103BCD5}" srcOrd="0" destOrd="0" parTransId="{6B4D12D0-60B2-474A-903A-3A434827A4E2}" sibTransId="{93059ACE-27D7-451F-AA09-EF9C45F9054D}"/>
    <dgm:cxn modelId="{0EAA78CA-9E8A-464F-B639-B556A4911299}" type="presOf" srcId="{22DAE3AC-D296-40E6-A2A0-6BE0AE7806A5}" destId="{B5F8823F-E173-4B36-9010-DB9D8BD7F94B}" srcOrd="0" destOrd="0" presId="urn:microsoft.com/office/officeart/2016/7/layout/BasicProcessNew"/>
    <dgm:cxn modelId="{048F4E9B-E40B-414E-9032-32BC8CEC0704}" type="presParOf" srcId="{B5F8823F-E173-4B36-9010-DB9D8BD7F94B}" destId="{20ACD02D-2823-4CA0-909B-A178524A6230}" srcOrd="0" destOrd="0" presId="urn:microsoft.com/office/officeart/2016/7/layout/BasicProcessNew"/>
    <dgm:cxn modelId="{416559F1-EBB3-4F5B-B437-CE99B0456964}" type="presParOf" srcId="{B5F8823F-E173-4B36-9010-DB9D8BD7F94B}" destId="{DA3BF531-E6C5-4CCF-841D-A1CE8E99D464}" srcOrd="1" destOrd="0" presId="urn:microsoft.com/office/officeart/2016/7/layout/BasicProcessNew"/>
    <dgm:cxn modelId="{5E6BAB0D-8C94-4BAB-8113-A892C22ADBB5}" type="presParOf" srcId="{B5F8823F-E173-4B36-9010-DB9D8BD7F94B}" destId="{34F2FF44-786F-48CF-A403-CA95C17868BB}" srcOrd="2" destOrd="0" presId="urn:microsoft.com/office/officeart/2016/7/layout/BasicProcessNew"/>
    <dgm:cxn modelId="{EE71145A-BF10-4EB0-80F1-7D7B35F27C6C}" type="presParOf" srcId="{B5F8823F-E173-4B36-9010-DB9D8BD7F94B}" destId="{B2421E76-0366-4E35-848D-B5106D7FE6DB}" srcOrd="3" destOrd="0" presId="urn:microsoft.com/office/officeart/2016/7/layout/BasicProcessNew"/>
    <dgm:cxn modelId="{424468F0-F921-4CD2-94B0-875DB7BF534B}" type="presParOf" srcId="{B5F8823F-E173-4B36-9010-DB9D8BD7F94B}" destId="{20603D51-8000-465B-880E-A3EA305BF867}" srcOrd="4" destOrd="0" presId="urn:microsoft.com/office/officeart/2016/7/layout/Basic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41AD0A-F72A-4111-B27A-DC6AB53D63DE}" type="doc">
      <dgm:prSet loTypeId="urn:microsoft.com/office/officeart/2018/2/layout/IconVerticalSolidList" loCatId="icon" qsTypeId="urn:microsoft.com/office/officeart/2005/8/quickstyle/3d2" qsCatId="3D" csTypeId="urn:microsoft.com/office/officeart/2018/5/colors/Iconchunking_neutralicontext_colorful1" csCatId="colorful" phldr="1"/>
      <dgm:spPr/>
      <dgm:t>
        <a:bodyPr/>
        <a:lstStyle/>
        <a:p>
          <a:endParaRPr lang="en-US"/>
        </a:p>
      </dgm:t>
    </dgm:pt>
    <dgm:pt modelId="{47FE1380-E4A4-49CC-8E31-551571E8A0AB}">
      <dgm:prSet custT="1"/>
      <dgm:spPr/>
      <dgm:t>
        <a:bodyPr/>
        <a:lstStyle/>
        <a:p>
          <a:pPr>
            <a:lnSpc>
              <a:spcPct val="100000"/>
            </a:lnSpc>
          </a:pPr>
          <a:r>
            <a:rPr lang="en-US" sz="1200" b="1" dirty="0"/>
            <a:t>Today, video games are a more than $110 billion global industry, and nearly two-thirds of American homes have household members who play video games regularly. Video games have been around for decades and can be played on many platforms, from arcade systems to home consoles, to handheld consoles and mobile devices. The game industry is also often at the forefront of computer technology and drives popular culture.</a:t>
          </a:r>
        </a:p>
      </dgm:t>
    </dgm:pt>
    <dgm:pt modelId="{98439AE3-9418-47F2-AC9B-C7E3B272D69F}" type="parTrans" cxnId="{8D67E6D3-D6E7-4534-800A-3368AF88096A}">
      <dgm:prSet/>
      <dgm:spPr/>
      <dgm:t>
        <a:bodyPr/>
        <a:lstStyle/>
        <a:p>
          <a:endParaRPr lang="en-US"/>
        </a:p>
      </dgm:t>
    </dgm:pt>
    <dgm:pt modelId="{92371D2E-5DE7-4215-A1B0-9D858C2A5EA7}" type="sibTrans" cxnId="{8D67E6D3-D6E7-4534-800A-3368AF88096A}">
      <dgm:prSet/>
      <dgm:spPr/>
      <dgm:t>
        <a:bodyPr/>
        <a:lstStyle/>
        <a:p>
          <a:endParaRPr lang="en-US"/>
        </a:p>
      </dgm:t>
    </dgm:pt>
    <dgm:pt modelId="{473651E1-CED8-4B4C-8667-5F287A98D3F8}">
      <dgm:prSet custT="1"/>
      <dgm:spPr/>
      <dgm:t>
        <a:bodyPr/>
        <a:lstStyle/>
        <a:p>
          <a:pPr>
            <a:lnSpc>
              <a:spcPct val="100000"/>
            </a:lnSpc>
          </a:pPr>
          <a:r>
            <a:rPr lang="en-US" sz="1800" b="1" dirty="0"/>
            <a:t>Video game sales on console has grown every year for more than 30 year are still strong despite the growth of PC, phone, and cloud-based gaming. </a:t>
          </a:r>
        </a:p>
      </dgm:t>
    </dgm:pt>
    <dgm:pt modelId="{F5EC5545-C9F4-4A00-9F58-040966E941CF}" type="parTrans" cxnId="{CB02792D-A05B-41CB-A1E0-6A5F89E255A9}">
      <dgm:prSet/>
      <dgm:spPr/>
      <dgm:t>
        <a:bodyPr/>
        <a:lstStyle/>
        <a:p>
          <a:endParaRPr lang="en-US"/>
        </a:p>
      </dgm:t>
    </dgm:pt>
    <dgm:pt modelId="{60C2F66F-C426-4468-A753-91A74CC31A91}" type="sibTrans" cxnId="{CB02792D-A05B-41CB-A1E0-6A5F89E255A9}">
      <dgm:prSet/>
      <dgm:spPr/>
      <dgm:t>
        <a:bodyPr/>
        <a:lstStyle/>
        <a:p>
          <a:endParaRPr lang="en-US"/>
        </a:p>
      </dgm:t>
    </dgm:pt>
    <dgm:pt modelId="{698D95AB-D833-46A8-9823-300782796C94}" type="pres">
      <dgm:prSet presAssocID="{4141AD0A-F72A-4111-B27A-DC6AB53D63DE}" presName="root" presStyleCnt="0">
        <dgm:presLayoutVars>
          <dgm:dir/>
          <dgm:resizeHandles val="exact"/>
        </dgm:presLayoutVars>
      </dgm:prSet>
      <dgm:spPr/>
    </dgm:pt>
    <dgm:pt modelId="{D2248475-911F-4E66-9B2C-D5B7C6CAF814}" type="pres">
      <dgm:prSet presAssocID="{47FE1380-E4A4-49CC-8E31-551571E8A0AB}" presName="compNode" presStyleCnt="0"/>
      <dgm:spPr/>
    </dgm:pt>
    <dgm:pt modelId="{4D3E5673-2FDE-4224-91C2-EE46A206E97F}" type="pres">
      <dgm:prSet presAssocID="{47FE1380-E4A4-49CC-8E31-551571E8A0AB}" presName="bgRect" presStyleLbl="bgShp" presStyleIdx="0" presStyleCnt="2" custScaleY="132589"/>
      <dgm:spPr/>
    </dgm:pt>
    <dgm:pt modelId="{87321A86-F9C6-46E8-92F5-5460342DD3AD}" type="pres">
      <dgm:prSet presAssocID="{47FE1380-E4A4-49CC-8E31-551571E8A0AB}" presName="iconRect" presStyleLbl="node1" presStyleIdx="0" presStyleCnt="2" custLinFactNeighborX="-57461" custLinFactNeighborY="144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ame controller"/>
        </a:ext>
      </dgm:extLst>
    </dgm:pt>
    <dgm:pt modelId="{2DE84338-D7E8-426E-B8B6-52B93EC39398}" type="pres">
      <dgm:prSet presAssocID="{47FE1380-E4A4-49CC-8E31-551571E8A0AB}" presName="spaceRect" presStyleCnt="0"/>
      <dgm:spPr/>
    </dgm:pt>
    <dgm:pt modelId="{F49991A9-9DEA-4FE6-B430-5A4AE45D79E5}" type="pres">
      <dgm:prSet presAssocID="{47FE1380-E4A4-49CC-8E31-551571E8A0AB}" presName="parTx" presStyleLbl="revTx" presStyleIdx="0" presStyleCnt="2" custScaleX="108950" custLinFactNeighborX="-5675" custLinFactNeighborY="-10865">
        <dgm:presLayoutVars>
          <dgm:chMax val="0"/>
          <dgm:chPref val="0"/>
        </dgm:presLayoutVars>
      </dgm:prSet>
      <dgm:spPr/>
    </dgm:pt>
    <dgm:pt modelId="{9E1E717E-B3EC-474B-8D67-40C0B64AF6BF}" type="pres">
      <dgm:prSet presAssocID="{92371D2E-5DE7-4215-A1B0-9D858C2A5EA7}" presName="sibTrans" presStyleCnt="0"/>
      <dgm:spPr/>
    </dgm:pt>
    <dgm:pt modelId="{F79F54AB-0061-4E20-990E-2EEC5FCEC249}" type="pres">
      <dgm:prSet presAssocID="{473651E1-CED8-4B4C-8667-5F287A98D3F8}" presName="compNode" presStyleCnt="0"/>
      <dgm:spPr/>
    </dgm:pt>
    <dgm:pt modelId="{87F0B7A5-0BDD-42E3-A248-CB39C4DEAC92}" type="pres">
      <dgm:prSet presAssocID="{473651E1-CED8-4B4C-8667-5F287A98D3F8}" presName="bgRect" presStyleLbl="bgShp" presStyleIdx="1" presStyleCnt="2" custLinFactNeighborX="1433" custLinFactNeighborY="3948"/>
      <dgm:spPr/>
    </dgm:pt>
    <dgm:pt modelId="{BEDCC937-89FD-4940-9A40-5CC56D146572}" type="pres">
      <dgm:prSet presAssocID="{473651E1-CED8-4B4C-8667-5F287A98D3F8}" presName="iconRect" presStyleLbl="node1" presStyleIdx="1" presStyleCnt="2" custLinFactNeighborX="-35298" custLinFactNeighborY="224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puter"/>
        </a:ext>
      </dgm:extLst>
    </dgm:pt>
    <dgm:pt modelId="{BAD11669-DC27-4FB1-9571-76DA63F322FF}" type="pres">
      <dgm:prSet presAssocID="{473651E1-CED8-4B4C-8667-5F287A98D3F8}" presName="spaceRect" presStyleCnt="0"/>
      <dgm:spPr/>
    </dgm:pt>
    <dgm:pt modelId="{1F427D64-E399-45D8-9E12-CC10B134B2BB}" type="pres">
      <dgm:prSet presAssocID="{473651E1-CED8-4B4C-8667-5F287A98D3F8}" presName="parTx" presStyleLbl="revTx" presStyleIdx="1" presStyleCnt="2" custLinFactNeighborX="-495" custLinFactNeighborY="-10143">
        <dgm:presLayoutVars>
          <dgm:chMax val="0"/>
          <dgm:chPref val="0"/>
        </dgm:presLayoutVars>
      </dgm:prSet>
      <dgm:spPr/>
    </dgm:pt>
  </dgm:ptLst>
  <dgm:cxnLst>
    <dgm:cxn modelId="{CB02792D-A05B-41CB-A1E0-6A5F89E255A9}" srcId="{4141AD0A-F72A-4111-B27A-DC6AB53D63DE}" destId="{473651E1-CED8-4B4C-8667-5F287A98D3F8}" srcOrd="1" destOrd="0" parTransId="{F5EC5545-C9F4-4A00-9F58-040966E941CF}" sibTransId="{60C2F66F-C426-4468-A753-91A74CC31A91}"/>
    <dgm:cxn modelId="{EAEF4732-FC39-495E-B15C-1ECDB5E11FC2}" type="presOf" srcId="{4141AD0A-F72A-4111-B27A-DC6AB53D63DE}" destId="{698D95AB-D833-46A8-9823-300782796C94}" srcOrd="0" destOrd="0" presId="urn:microsoft.com/office/officeart/2018/2/layout/IconVerticalSolidList"/>
    <dgm:cxn modelId="{93DCD43C-D249-4C54-AD72-8A173A6018D6}" type="presOf" srcId="{47FE1380-E4A4-49CC-8E31-551571E8A0AB}" destId="{F49991A9-9DEA-4FE6-B430-5A4AE45D79E5}" srcOrd="0" destOrd="0" presId="urn:microsoft.com/office/officeart/2018/2/layout/IconVerticalSolidList"/>
    <dgm:cxn modelId="{E13980AC-2838-4844-8174-FC76788A9598}" type="presOf" srcId="{473651E1-CED8-4B4C-8667-5F287A98D3F8}" destId="{1F427D64-E399-45D8-9E12-CC10B134B2BB}" srcOrd="0" destOrd="0" presId="urn:microsoft.com/office/officeart/2018/2/layout/IconVerticalSolidList"/>
    <dgm:cxn modelId="{8D67E6D3-D6E7-4534-800A-3368AF88096A}" srcId="{4141AD0A-F72A-4111-B27A-DC6AB53D63DE}" destId="{47FE1380-E4A4-49CC-8E31-551571E8A0AB}" srcOrd="0" destOrd="0" parTransId="{98439AE3-9418-47F2-AC9B-C7E3B272D69F}" sibTransId="{92371D2E-5DE7-4215-A1B0-9D858C2A5EA7}"/>
    <dgm:cxn modelId="{89C34809-FECA-461F-AA5C-7EDFE7F197F5}" type="presParOf" srcId="{698D95AB-D833-46A8-9823-300782796C94}" destId="{D2248475-911F-4E66-9B2C-D5B7C6CAF814}" srcOrd="0" destOrd="0" presId="urn:microsoft.com/office/officeart/2018/2/layout/IconVerticalSolidList"/>
    <dgm:cxn modelId="{EE989220-FA5E-4DCF-AB7B-55128121C6EB}" type="presParOf" srcId="{D2248475-911F-4E66-9B2C-D5B7C6CAF814}" destId="{4D3E5673-2FDE-4224-91C2-EE46A206E97F}" srcOrd="0" destOrd="0" presId="urn:microsoft.com/office/officeart/2018/2/layout/IconVerticalSolidList"/>
    <dgm:cxn modelId="{CDE16636-4CBC-451B-95BE-BB47D9E696EC}" type="presParOf" srcId="{D2248475-911F-4E66-9B2C-D5B7C6CAF814}" destId="{87321A86-F9C6-46E8-92F5-5460342DD3AD}" srcOrd="1" destOrd="0" presId="urn:microsoft.com/office/officeart/2018/2/layout/IconVerticalSolidList"/>
    <dgm:cxn modelId="{217EF0BE-4D16-4D00-88A3-C93D6B3886DB}" type="presParOf" srcId="{D2248475-911F-4E66-9B2C-D5B7C6CAF814}" destId="{2DE84338-D7E8-426E-B8B6-52B93EC39398}" srcOrd="2" destOrd="0" presId="urn:microsoft.com/office/officeart/2018/2/layout/IconVerticalSolidList"/>
    <dgm:cxn modelId="{C7892F1B-5ADC-4A6D-A790-0072C44017C4}" type="presParOf" srcId="{D2248475-911F-4E66-9B2C-D5B7C6CAF814}" destId="{F49991A9-9DEA-4FE6-B430-5A4AE45D79E5}" srcOrd="3" destOrd="0" presId="urn:microsoft.com/office/officeart/2018/2/layout/IconVerticalSolidList"/>
    <dgm:cxn modelId="{F009BF03-E7AB-4814-B6FA-E395182F63B4}" type="presParOf" srcId="{698D95AB-D833-46A8-9823-300782796C94}" destId="{9E1E717E-B3EC-474B-8D67-40C0B64AF6BF}" srcOrd="1" destOrd="0" presId="urn:microsoft.com/office/officeart/2018/2/layout/IconVerticalSolidList"/>
    <dgm:cxn modelId="{1D8F8BFF-11AB-4B34-8CC6-E3EBD18834BD}" type="presParOf" srcId="{698D95AB-D833-46A8-9823-300782796C94}" destId="{F79F54AB-0061-4E20-990E-2EEC5FCEC249}" srcOrd="2" destOrd="0" presId="urn:microsoft.com/office/officeart/2018/2/layout/IconVerticalSolidList"/>
    <dgm:cxn modelId="{FBF1C611-6379-41D9-861F-F10CB89CD971}" type="presParOf" srcId="{F79F54AB-0061-4E20-990E-2EEC5FCEC249}" destId="{87F0B7A5-0BDD-42E3-A248-CB39C4DEAC92}" srcOrd="0" destOrd="0" presId="urn:microsoft.com/office/officeart/2018/2/layout/IconVerticalSolidList"/>
    <dgm:cxn modelId="{7A9F5DC0-2D2F-4DC6-BB03-B2BD95CF0314}" type="presParOf" srcId="{F79F54AB-0061-4E20-990E-2EEC5FCEC249}" destId="{BEDCC937-89FD-4940-9A40-5CC56D146572}" srcOrd="1" destOrd="0" presId="urn:microsoft.com/office/officeart/2018/2/layout/IconVerticalSolidList"/>
    <dgm:cxn modelId="{CE770816-70AE-44E5-9653-02E59B1DDAEB}" type="presParOf" srcId="{F79F54AB-0061-4E20-990E-2EEC5FCEC249}" destId="{BAD11669-DC27-4FB1-9571-76DA63F322FF}" srcOrd="2" destOrd="0" presId="urn:microsoft.com/office/officeart/2018/2/layout/IconVerticalSolidList"/>
    <dgm:cxn modelId="{AA279ECA-5083-405B-86BE-122EB52E0FE8}" type="presParOf" srcId="{F79F54AB-0061-4E20-990E-2EEC5FCEC249}" destId="{1F427D64-E399-45D8-9E12-CC10B134B2B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A8B9A-CEC4-4754-8ED7-D8F6CBCE07E6}">
      <dsp:nvSpPr>
        <dsp:cNvPr id="0" name=""/>
        <dsp:cNvSpPr/>
      </dsp:nvSpPr>
      <dsp:spPr>
        <a:xfrm>
          <a:off x="0" y="16089"/>
          <a:ext cx="6261100" cy="15934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0E3B93-D6D1-4CB1-853C-4F5626AB7708}">
      <dsp:nvSpPr>
        <dsp:cNvPr id="0" name=""/>
        <dsp:cNvSpPr/>
      </dsp:nvSpPr>
      <dsp:spPr>
        <a:xfrm>
          <a:off x="307363" y="368613"/>
          <a:ext cx="876403" cy="876403"/>
        </a:xfrm>
        <a:prstGeom prst="rect">
          <a:avLst/>
        </a:prstGeom>
        <a:blipFill dpi="0" rotWithShape="1">
          <a:blip xmlns:r="http://schemas.openxmlformats.org/officeDocument/2006/relationships" r:embed="rId1">
            <a:alphaModFix/>
            <a:extLst>
              <a:ext uri="{28A0092B-C50C-407E-A947-70E740481C1C}">
                <a14:useLocalDpi xmlns:a14="http://schemas.microsoft.com/office/drawing/2010/main" val="0"/>
              </a:ext>
            </a:extLst>
          </a:blip>
          <a:srcRect/>
          <a:stretch>
            <a:fillRect l="946" r="-9421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B8B15-8B8B-4786-ACEE-2F829F80BBE6}">
      <dsp:nvSpPr>
        <dsp:cNvPr id="0" name=""/>
        <dsp:cNvSpPr/>
      </dsp:nvSpPr>
      <dsp:spPr>
        <a:xfrm>
          <a:off x="1840447" y="680"/>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1111250">
            <a:lnSpc>
              <a:spcPct val="100000"/>
            </a:lnSpc>
            <a:spcBef>
              <a:spcPct val="0"/>
            </a:spcBef>
            <a:spcAft>
              <a:spcPct val="35000"/>
            </a:spcAft>
            <a:buNone/>
          </a:pPr>
          <a:r>
            <a:rPr lang="en-US" sz="2500" kern="1200" dirty="0"/>
            <a:t>History of Consoles Sales</a:t>
          </a:r>
        </a:p>
      </dsp:txBody>
      <dsp:txXfrm>
        <a:off x="1840447" y="680"/>
        <a:ext cx="4420652" cy="1593460"/>
      </dsp:txXfrm>
    </dsp:sp>
    <dsp:sp modelId="{CC2326AA-8894-442B-B581-F2432547ACEF}">
      <dsp:nvSpPr>
        <dsp:cNvPr id="0" name=""/>
        <dsp:cNvSpPr/>
      </dsp:nvSpPr>
      <dsp:spPr>
        <a:xfrm>
          <a:off x="0" y="1992507"/>
          <a:ext cx="6261100" cy="15934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7BA1C7-A719-4CBE-93B2-62C9494F4A2F}">
      <dsp:nvSpPr>
        <dsp:cNvPr id="0" name=""/>
        <dsp:cNvSpPr/>
      </dsp:nvSpPr>
      <dsp:spPr>
        <a:xfrm>
          <a:off x="360101" y="2334607"/>
          <a:ext cx="956655" cy="909259"/>
        </a:xfrm>
        <a:prstGeom prst="ellipse">
          <a:avLst/>
        </a:prstGeom>
        <a:blipFill rotWithShape="1">
          <a:blip xmlns:r="http://schemas.openxmlformats.org/officeDocument/2006/relationships" r:embed="rId2"/>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BBEE98-15ED-4C86-8D1C-04F752834857}">
      <dsp:nvSpPr>
        <dsp:cNvPr id="0" name=""/>
        <dsp:cNvSpPr/>
      </dsp:nvSpPr>
      <dsp:spPr>
        <a:xfrm>
          <a:off x="1840447" y="1992507"/>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1111250">
            <a:lnSpc>
              <a:spcPct val="100000"/>
            </a:lnSpc>
            <a:spcBef>
              <a:spcPct val="0"/>
            </a:spcBef>
            <a:spcAft>
              <a:spcPct val="35000"/>
            </a:spcAft>
            <a:buNone/>
          </a:pPr>
          <a:r>
            <a:rPr lang="en-US" sz="2500" kern="1200" dirty="0"/>
            <a:t>Game Sales by Platform</a:t>
          </a:r>
        </a:p>
      </dsp:txBody>
      <dsp:txXfrm>
        <a:off x="1840447" y="1992507"/>
        <a:ext cx="4420652" cy="1593460"/>
      </dsp:txXfrm>
    </dsp:sp>
    <dsp:sp modelId="{3F3C8460-08B2-4525-BD91-E6679B9EB487}">
      <dsp:nvSpPr>
        <dsp:cNvPr id="0" name=""/>
        <dsp:cNvSpPr/>
      </dsp:nvSpPr>
      <dsp:spPr>
        <a:xfrm>
          <a:off x="0" y="3984333"/>
          <a:ext cx="6261100" cy="159346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74BEA7-1588-4135-B88A-F33F18685425}">
      <dsp:nvSpPr>
        <dsp:cNvPr id="0" name=""/>
        <dsp:cNvSpPr/>
      </dsp:nvSpPr>
      <dsp:spPr>
        <a:xfrm>
          <a:off x="283805" y="4183956"/>
          <a:ext cx="1272835" cy="1194213"/>
        </a:xfrm>
        <a:prstGeom prst="ellipse">
          <a:avLst/>
        </a:prstGeom>
        <a:blipFill rotWithShape="1">
          <a:blip xmlns:r="http://schemas.openxmlformats.org/officeDocument/2006/relationships" r:embed="rId3"/>
          <a:srcRect/>
          <a:stretch>
            <a:fillRect l="-21000" r="-21000"/>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0CD004-877F-476A-B1C3-706EDC8FF96C}">
      <dsp:nvSpPr>
        <dsp:cNvPr id="0" name=""/>
        <dsp:cNvSpPr/>
      </dsp:nvSpPr>
      <dsp:spPr>
        <a:xfrm>
          <a:off x="1840447" y="3984333"/>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1111250">
            <a:lnSpc>
              <a:spcPct val="100000"/>
            </a:lnSpc>
            <a:spcBef>
              <a:spcPct val="0"/>
            </a:spcBef>
            <a:spcAft>
              <a:spcPct val="35000"/>
            </a:spcAft>
            <a:buNone/>
          </a:pPr>
          <a:r>
            <a:rPr lang="en-US" sz="2500" kern="1200" dirty="0"/>
            <a:t>Game Sales by Genres</a:t>
          </a:r>
        </a:p>
      </dsp:txBody>
      <dsp:txXfrm>
        <a:off x="1840447" y="3984333"/>
        <a:ext cx="4420652" cy="15934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ACD02D-2823-4CA0-909B-A178524A6230}">
      <dsp:nvSpPr>
        <dsp:cNvPr id="0" name=""/>
        <dsp:cNvSpPr/>
      </dsp:nvSpPr>
      <dsp:spPr>
        <a:xfrm>
          <a:off x="4393" y="377971"/>
          <a:ext cx="4398529" cy="263911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22300">
            <a:lnSpc>
              <a:spcPct val="90000"/>
            </a:lnSpc>
            <a:spcBef>
              <a:spcPct val="0"/>
            </a:spcBef>
            <a:spcAft>
              <a:spcPct val="35000"/>
            </a:spcAft>
            <a:buNone/>
          </a:pPr>
          <a:r>
            <a:rPr lang="en-US" sz="1400" kern="1200" dirty="0"/>
            <a:t>Video gaming has come a long way since the early days of Pong and Pac-man. We can now play affordable games of high quality with 3D graphics and impressive interactivity in the comfort of our homes. Taking into account early subtle improvements, then the next leaps and bounds made to each console that us to the cutting-edge technology we see today. The aggressive competition between these tech innovation companies has churned out the superior features of video gaming to bring to us the excellent quality we see today.</a:t>
          </a:r>
        </a:p>
      </dsp:txBody>
      <dsp:txXfrm>
        <a:off x="4393" y="377971"/>
        <a:ext cx="4398529" cy="2639117"/>
      </dsp:txXfrm>
    </dsp:sp>
    <dsp:sp modelId="{34F2FF44-786F-48CF-A403-CA95C17868BB}">
      <dsp:nvSpPr>
        <dsp:cNvPr id="0" name=""/>
        <dsp:cNvSpPr/>
      </dsp:nvSpPr>
      <dsp:spPr>
        <a:xfrm>
          <a:off x="7009848" y="1757592"/>
          <a:ext cx="659779" cy="243000"/>
        </a:xfrm>
        <a:prstGeom prst="rightArrow">
          <a:avLst>
            <a:gd name="adj1" fmla="val 50000"/>
            <a:gd name="adj2" fmla="val 5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603D51-8000-465B-880E-A3EA305BF867}">
      <dsp:nvSpPr>
        <dsp:cNvPr id="0" name=""/>
        <dsp:cNvSpPr/>
      </dsp:nvSpPr>
      <dsp:spPr>
        <a:xfrm>
          <a:off x="5210938" y="377971"/>
          <a:ext cx="4398529" cy="263911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622300">
            <a:lnSpc>
              <a:spcPct val="90000"/>
            </a:lnSpc>
            <a:spcBef>
              <a:spcPct val="0"/>
            </a:spcBef>
            <a:spcAft>
              <a:spcPct val="35000"/>
            </a:spcAft>
            <a:buNone/>
          </a:pPr>
          <a:r>
            <a:rPr lang="en-US" sz="1400" kern="1200" dirty="0"/>
            <a:t>The evolution of video game consoles is indeed intriguing. There were more than 70 different consoles to date.  This history of innovation has produced many memorable games that have affected culture internationally. </a:t>
          </a:r>
        </a:p>
      </dsp:txBody>
      <dsp:txXfrm>
        <a:off x="5210938" y="377971"/>
        <a:ext cx="4398529" cy="26391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3E5673-2FDE-4224-91C2-EE46A206E97F}">
      <dsp:nvSpPr>
        <dsp:cNvPr id="0" name=""/>
        <dsp:cNvSpPr/>
      </dsp:nvSpPr>
      <dsp:spPr>
        <a:xfrm>
          <a:off x="-89745" y="645526"/>
          <a:ext cx="6261100" cy="1823297"/>
        </a:xfrm>
        <a:prstGeom prst="roundRect">
          <a:avLst>
            <a:gd name="adj" fmla="val 10000"/>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87321A86-F9C6-46E8-92F5-5460342DD3AD}">
      <dsp:nvSpPr>
        <dsp:cNvPr id="0" name=""/>
        <dsp:cNvSpPr/>
      </dsp:nvSpPr>
      <dsp:spPr>
        <a:xfrm>
          <a:off x="0" y="1070694"/>
          <a:ext cx="1003793" cy="10018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49991A9-9DEA-4FE6-B430-5A4AE45D79E5}">
      <dsp:nvSpPr>
        <dsp:cNvPr id="0" name=""/>
        <dsp:cNvSpPr/>
      </dsp:nvSpPr>
      <dsp:spPr>
        <a:xfrm>
          <a:off x="1594931" y="671498"/>
          <a:ext cx="4520452" cy="1823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966" tIns="192966" rIns="192966" bIns="192966" numCol="1" spcCol="1270" anchor="ctr" anchorCtr="0">
          <a:noAutofit/>
        </a:bodyPr>
        <a:lstStyle/>
        <a:p>
          <a:pPr marL="0" lvl="0" indent="0" algn="l" defTabSz="533400">
            <a:lnSpc>
              <a:spcPct val="100000"/>
            </a:lnSpc>
            <a:spcBef>
              <a:spcPct val="0"/>
            </a:spcBef>
            <a:spcAft>
              <a:spcPct val="35000"/>
            </a:spcAft>
            <a:buNone/>
          </a:pPr>
          <a:r>
            <a:rPr lang="en-US" sz="1200" b="1" kern="1200" dirty="0"/>
            <a:t>Today, video games are a more than $110 billion global industry, and nearly two-thirds of American homes have household members who play video games regularly. Video games have been around for decades and can be played on many platforms, from arcade systems to home consoles, to handheld consoles and mobile devices. The game industry is also often at the forefront of computer technology and drives popular culture.</a:t>
          </a:r>
        </a:p>
      </dsp:txBody>
      <dsp:txXfrm>
        <a:off x="1594931" y="671498"/>
        <a:ext cx="4520452" cy="1823297"/>
      </dsp:txXfrm>
    </dsp:sp>
    <dsp:sp modelId="{87F0B7A5-0BDD-42E3-A248-CB39C4DEAC92}">
      <dsp:nvSpPr>
        <dsp:cNvPr id="0" name=""/>
        <dsp:cNvSpPr/>
      </dsp:nvSpPr>
      <dsp:spPr>
        <a:xfrm>
          <a:off x="-23" y="3163942"/>
          <a:ext cx="6261100" cy="1375149"/>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BEDCC937-89FD-4940-9A40-5CC56D146572}">
      <dsp:nvSpPr>
        <dsp:cNvPr id="0" name=""/>
        <dsp:cNvSpPr/>
      </dsp:nvSpPr>
      <dsp:spPr>
        <a:xfrm>
          <a:off x="106944" y="3318760"/>
          <a:ext cx="1003793" cy="10018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F427D64-E399-45D8-9E12-CC10B134B2BB}">
      <dsp:nvSpPr>
        <dsp:cNvPr id="0" name=""/>
        <dsp:cNvSpPr/>
      </dsp:nvSpPr>
      <dsp:spPr>
        <a:xfrm>
          <a:off x="1995527" y="2924714"/>
          <a:ext cx="4149107" cy="18232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966" tIns="192966" rIns="192966" bIns="192966" numCol="1" spcCol="1270" anchor="ctr" anchorCtr="0">
          <a:noAutofit/>
        </a:bodyPr>
        <a:lstStyle/>
        <a:p>
          <a:pPr marL="0" lvl="0" indent="0" algn="l" defTabSz="800100">
            <a:lnSpc>
              <a:spcPct val="100000"/>
            </a:lnSpc>
            <a:spcBef>
              <a:spcPct val="0"/>
            </a:spcBef>
            <a:spcAft>
              <a:spcPct val="35000"/>
            </a:spcAft>
            <a:buNone/>
          </a:pPr>
          <a:r>
            <a:rPr lang="en-US" sz="1800" b="1" kern="1200" dirty="0"/>
            <a:t>Video game sales on console has grown every year for more than 30 year are still strong despite the growth of PC, phone, and cloud-based gaming. </a:t>
          </a:r>
        </a:p>
      </dsp:txBody>
      <dsp:txXfrm>
        <a:off x="1995527" y="2924714"/>
        <a:ext cx="4149107" cy="182329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974458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32451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01993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174333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72125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366239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931684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15595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8A87A34-81AB-432B-8DAE-1953F412C126}" type="datetimeFigureOut">
              <a:rPr lang="en-US" smtClean="0"/>
              <a:pPr/>
              <a:t>2/14/2020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40223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98398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6035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2/14/2020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14690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2/14/2020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27707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95203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8A87A34-81AB-432B-8DAE-1953F412C126}" type="datetimeFigureOut">
              <a:rPr lang="en-US" smtClean="0"/>
              <a:t>2/14/2020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568551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5324967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136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2/14/2020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89862795"/>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A92C9C-06C6-4372-97EA-A780BDAD3DC2}"/>
              </a:ext>
            </a:extLst>
          </p:cNvPr>
          <p:cNvPicPr>
            <a:picLocks noChangeAspect="1"/>
          </p:cNvPicPr>
          <p:nvPr/>
        </p:nvPicPr>
        <p:blipFill rotWithShape="1">
          <a:blip r:embed="rId2"/>
          <a:srcRect t="20111" b="285"/>
          <a:stretch/>
        </p:blipFill>
        <p:spPr>
          <a:xfrm>
            <a:off x="6093556" y="10"/>
            <a:ext cx="6095267" cy="6857990"/>
          </a:xfrm>
          <a:prstGeom prst="rect">
            <a:avLst/>
          </a:prstGeom>
          <a:ln>
            <a:noFill/>
          </a:ln>
          <a:effectLst/>
        </p:spPr>
      </p:pic>
      <p:pic>
        <p:nvPicPr>
          <p:cNvPr id="35" name="Picture 22">
            <a:extLst>
              <a:ext uri="{FF2B5EF4-FFF2-40B4-BE49-F238E27FC236}">
                <a16:creationId xmlns:a16="http://schemas.microsoft.com/office/drawing/2014/main" id="{0A59D270-32B9-42B3-935F-106B212414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688333"/>
            <a:ext cx="6400800" cy="185701"/>
          </a:xfrm>
          <a:prstGeom prst="rect">
            <a:avLst/>
          </a:prstGeom>
        </p:spPr>
      </p:pic>
      <p:sp>
        <p:nvSpPr>
          <p:cNvPr id="36" name="Rectangle 24">
            <a:extLst>
              <a:ext uri="{FF2B5EF4-FFF2-40B4-BE49-F238E27FC236}">
                <a16:creationId xmlns:a16="http://schemas.microsoft.com/office/drawing/2014/main" id="{1D369348-41FF-46AE-8D88-31B1A1C4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162908"/>
            <a:ext cx="6411743" cy="253218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D66B6E3-62BC-455D-BD7D-86EB28B26BBE}"/>
              </a:ext>
            </a:extLst>
          </p:cNvPr>
          <p:cNvSpPr>
            <a:spLocks noGrp="1"/>
          </p:cNvSpPr>
          <p:nvPr>
            <p:ph type="ctrTitle"/>
          </p:nvPr>
        </p:nvSpPr>
        <p:spPr>
          <a:xfrm>
            <a:off x="680322" y="2403231"/>
            <a:ext cx="5192940" cy="2133600"/>
          </a:xfrm>
        </p:spPr>
        <p:txBody>
          <a:bodyPr>
            <a:normAutofit/>
          </a:bodyPr>
          <a:lstStyle/>
          <a:p>
            <a:r>
              <a:rPr lang="en-US" sz="4600"/>
              <a:t> Historical Console Video Game Sales</a:t>
            </a:r>
          </a:p>
        </p:txBody>
      </p:sp>
      <p:sp>
        <p:nvSpPr>
          <p:cNvPr id="3" name="Subtitle 2">
            <a:extLst>
              <a:ext uri="{FF2B5EF4-FFF2-40B4-BE49-F238E27FC236}">
                <a16:creationId xmlns:a16="http://schemas.microsoft.com/office/drawing/2014/main" id="{7B074832-AAD5-4CE6-A2D7-8810F2CF885C}"/>
              </a:ext>
            </a:extLst>
          </p:cNvPr>
          <p:cNvSpPr>
            <a:spLocks noGrp="1"/>
          </p:cNvSpPr>
          <p:nvPr>
            <p:ph type="subTitle" idx="1"/>
          </p:nvPr>
        </p:nvSpPr>
        <p:spPr>
          <a:xfrm>
            <a:off x="680323" y="4831173"/>
            <a:ext cx="5192940" cy="1117687"/>
          </a:xfrm>
        </p:spPr>
        <p:txBody>
          <a:bodyPr>
            <a:normAutofit/>
          </a:bodyPr>
          <a:lstStyle/>
          <a:p>
            <a:r>
              <a:rPr lang="en-US"/>
              <a:t>Robert Johnson</a:t>
            </a:r>
          </a:p>
        </p:txBody>
      </p:sp>
    </p:spTree>
    <p:extLst>
      <p:ext uri="{BB962C8B-B14F-4D97-AF65-F5344CB8AC3E}">
        <p14:creationId xmlns:p14="http://schemas.microsoft.com/office/powerpoint/2010/main" val="1856688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BEFBF4-67C5-405B-BD0C-E58A95BB72C4}"/>
              </a:ext>
            </a:extLst>
          </p:cNvPr>
          <p:cNvPicPr>
            <a:picLocks noChangeAspect="1"/>
          </p:cNvPicPr>
          <p:nvPr/>
        </p:nvPicPr>
        <p:blipFill>
          <a:blip r:embed="rId2"/>
          <a:stretch>
            <a:fillRect/>
          </a:stretch>
        </p:blipFill>
        <p:spPr>
          <a:xfrm>
            <a:off x="896922" y="639315"/>
            <a:ext cx="8498561" cy="1530229"/>
          </a:xfrm>
          <a:prstGeom prst="rect">
            <a:avLst/>
          </a:prstGeom>
        </p:spPr>
      </p:pic>
      <p:pic>
        <p:nvPicPr>
          <p:cNvPr id="7" name="Picture 6">
            <a:extLst>
              <a:ext uri="{FF2B5EF4-FFF2-40B4-BE49-F238E27FC236}">
                <a16:creationId xmlns:a16="http://schemas.microsoft.com/office/drawing/2014/main" id="{DD099B21-1E96-4489-8A0B-C15837AFE41E}"/>
              </a:ext>
            </a:extLst>
          </p:cNvPr>
          <p:cNvPicPr>
            <a:picLocks noChangeAspect="1"/>
          </p:cNvPicPr>
          <p:nvPr/>
        </p:nvPicPr>
        <p:blipFill>
          <a:blip r:embed="rId3"/>
          <a:stretch>
            <a:fillRect/>
          </a:stretch>
        </p:blipFill>
        <p:spPr>
          <a:xfrm>
            <a:off x="4062648" y="2116450"/>
            <a:ext cx="7232430" cy="4538310"/>
          </a:xfrm>
          <a:prstGeom prst="rect">
            <a:avLst/>
          </a:prstGeom>
        </p:spPr>
      </p:pic>
      <p:sp>
        <p:nvSpPr>
          <p:cNvPr id="8" name="TextBox 7">
            <a:extLst>
              <a:ext uri="{FF2B5EF4-FFF2-40B4-BE49-F238E27FC236}">
                <a16:creationId xmlns:a16="http://schemas.microsoft.com/office/drawing/2014/main" id="{FA6390AC-9DC1-42FE-B8CA-10CD89E6BD1C}"/>
              </a:ext>
            </a:extLst>
          </p:cNvPr>
          <p:cNvSpPr txBox="1"/>
          <p:nvPr/>
        </p:nvSpPr>
        <p:spPr>
          <a:xfrm>
            <a:off x="619432" y="2625213"/>
            <a:ext cx="2642911" cy="1938992"/>
          </a:xfrm>
          <a:prstGeom prst="rect">
            <a:avLst/>
          </a:prstGeom>
          <a:noFill/>
        </p:spPr>
        <p:txBody>
          <a:bodyPr wrap="square" rtlCol="0">
            <a:spAutoFit/>
          </a:bodyPr>
          <a:lstStyle/>
          <a:p>
            <a:r>
              <a:rPr lang="en-US" sz="2400" dirty="0"/>
              <a:t>Historically Action games are the best-selling genre followed closely by sports</a:t>
            </a:r>
          </a:p>
        </p:txBody>
      </p:sp>
    </p:spTree>
    <p:extLst>
      <p:ext uri="{BB962C8B-B14F-4D97-AF65-F5344CB8AC3E}">
        <p14:creationId xmlns:p14="http://schemas.microsoft.com/office/powerpoint/2010/main" val="503919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A873740-DBFF-47A6-8173-83D259851142}"/>
              </a:ext>
            </a:extLst>
          </p:cNvPr>
          <p:cNvPicPr>
            <a:picLocks noChangeAspect="1"/>
          </p:cNvPicPr>
          <p:nvPr/>
        </p:nvPicPr>
        <p:blipFill rotWithShape="1">
          <a:blip r:embed="rId2"/>
          <a:srcRect b="43923"/>
          <a:stretch/>
        </p:blipFill>
        <p:spPr>
          <a:xfrm>
            <a:off x="1174193" y="605012"/>
            <a:ext cx="8498561" cy="757740"/>
          </a:xfrm>
          <a:prstGeom prst="rect">
            <a:avLst/>
          </a:prstGeom>
        </p:spPr>
      </p:pic>
      <p:pic>
        <p:nvPicPr>
          <p:cNvPr id="12" name="Picture 11">
            <a:extLst>
              <a:ext uri="{FF2B5EF4-FFF2-40B4-BE49-F238E27FC236}">
                <a16:creationId xmlns:a16="http://schemas.microsoft.com/office/drawing/2014/main" id="{5A3D268B-C442-4EB9-B2F0-B8DB6C2CB92E}"/>
              </a:ext>
            </a:extLst>
          </p:cNvPr>
          <p:cNvPicPr>
            <a:picLocks noChangeAspect="1"/>
          </p:cNvPicPr>
          <p:nvPr/>
        </p:nvPicPr>
        <p:blipFill>
          <a:blip r:embed="rId3"/>
          <a:stretch>
            <a:fillRect/>
          </a:stretch>
        </p:blipFill>
        <p:spPr>
          <a:xfrm>
            <a:off x="719967" y="2184604"/>
            <a:ext cx="10172852" cy="4381377"/>
          </a:xfrm>
          <a:prstGeom prst="rect">
            <a:avLst/>
          </a:prstGeom>
        </p:spPr>
      </p:pic>
      <p:sp>
        <p:nvSpPr>
          <p:cNvPr id="14" name="TextBox 13">
            <a:extLst>
              <a:ext uri="{FF2B5EF4-FFF2-40B4-BE49-F238E27FC236}">
                <a16:creationId xmlns:a16="http://schemas.microsoft.com/office/drawing/2014/main" id="{A8A8C87B-DA10-4DF0-8980-595C1B2AEED9}"/>
              </a:ext>
            </a:extLst>
          </p:cNvPr>
          <p:cNvSpPr txBox="1"/>
          <p:nvPr/>
        </p:nvSpPr>
        <p:spPr>
          <a:xfrm>
            <a:off x="2772698" y="1427644"/>
            <a:ext cx="6147128" cy="523220"/>
          </a:xfrm>
          <a:prstGeom prst="rect">
            <a:avLst/>
          </a:prstGeom>
          <a:noFill/>
        </p:spPr>
        <p:txBody>
          <a:bodyPr wrap="square" rtlCol="0">
            <a:spAutoFit/>
          </a:bodyPr>
          <a:lstStyle/>
          <a:p>
            <a:r>
              <a:rPr lang="en-US" sz="2800" dirty="0">
                <a:solidFill>
                  <a:srgbClr val="FFC000"/>
                </a:solidFill>
              </a:rPr>
              <a:t>BEST SELLING GENRE BY CONSOLES</a:t>
            </a:r>
          </a:p>
        </p:txBody>
      </p:sp>
    </p:spTree>
    <p:extLst>
      <p:ext uri="{BB962C8B-B14F-4D97-AF65-F5344CB8AC3E}">
        <p14:creationId xmlns:p14="http://schemas.microsoft.com/office/powerpoint/2010/main" val="2723224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BEFBF4-67C5-405B-BD0C-E58A95BB72C4}"/>
              </a:ext>
            </a:extLst>
          </p:cNvPr>
          <p:cNvPicPr>
            <a:picLocks noChangeAspect="1"/>
          </p:cNvPicPr>
          <p:nvPr/>
        </p:nvPicPr>
        <p:blipFill rotWithShape="1">
          <a:blip r:embed="rId2"/>
          <a:srcRect t="11637" b="44377"/>
          <a:stretch/>
        </p:blipFill>
        <p:spPr>
          <a:xfrm>
            <a:off x="1185990" y="637129"/>
            <a:ext cx="8498561" cy="660729"/>
          </a:xfrm>
          <a:prstGeom prst="rect">
            <a:avLst/>
          </a:prstGeom>
        </p:spPr>
      </p:pic>
      <p:sp>
        <p:nvSpPr>
          <p:cNvPr id="2" name="TextBox 1">
            <a:extLst>
              <a:ext uri="{FF2B5EF4-FFF2-40B4-BE49-F238E27FC236}">
                <a16:creationId xmlns:a16="http://schemas.microsoft.com/office/drawing/2014/main" id="{CD188B4F-C4FE-4066-AD38-EDDFA49B9FC7}"/>
              </a:ext>
            </a:extLst>
          </p:cNvPr>
          <p:cNvSpPr txBox="1"/>
          <p:nvPr/>
        </p:nvSpPr>
        <p:spPr>
          <a:xfrm>
            <a:off x="2666508" y="1386348"/>
            <a:ext cx="5568991" cy="461665"/>
          </a:xfrm>
          <a:prstGeom prst="rect">
            <a:avLst/>
          </a:prstGeom>
          <a:noFill/>
        </p:spPr>
        <p:txBody>
          <a:bodyPr wrap="square" rtlCol="0">
            <a:spAutoFit/>
          </a:bodyPr>
          <a:lstStyle/>
          <a:p>
            <a:r>
              <a:rPr lang="en-US" sz="2400" dirty="0">
                <a:solidFill>
                  <a:srgbClr val="FFC000"/>
                </a:solidFill>
              </a:rPr>
              <a:t>BEST SELLING GAME FOR EACH GENRE</a:t>
            </a:r>
          </a:p>
        </p:txBody>
      </p:sp>
      <p:pic>
        <p:nvPicPr>
          <p:cNvPr id="3" name="Picture 2">
            <a:extLst>
              <a:ext uri="{FF2B5EF4-FFF2-40B4-BE49-F238E27FC236}">
                <a16:creationId xmlns:a16="http://schemas.microsoft.com/office/drawing/2014/main" id="{705194EF-317A-4984-BBB0-3225DBC2B1FB}"/>
              </a:ext>
            </a:extLst>
          </p:cNvPr>
          <p:cNvPicPr>
            <a:picLocks noChangeAspect="1"/>
          </p:cNvPicPr>
          <p:nvPr/>
        </p:nvPicPr>
        <p:blipFill rotWithShape="1">
          <a:blip r:embed="rId3"/>
          <a:srcRect t="8289"/>
          <a:stretch/>
        </p:blipFill>
        <p:spPr>
          <a:xfrm>
            <a:off x="119053" y="2831691"/>
            <a:ext cx="3674231" cy="3920767"/>
          </a:xfrm>
          <a:prstGeom prst="rect">
            <a:avLst/>
          </a:prstGeom>
        </p:spPr>
      </p:pic>
      <p:pic>
        <p:nvPicPr>
          <p:cNvPr id="5" name="Picture 4">
            <a:extLst>
              <a:ext uri="{FF2B5EF4-FFF2-40B4-BE49-F238E27FC236}">
                <a16:creationId xmlns:a16="http://schemas.microsoft.com/office/drawing/2014/main" id="{224A3EF9-400D-4109-A76C-2B39932DB7B4}"/>
              </a:ext>
            </a:extLst>
          </p:cNvPr>
          <p:cNvPicPr>
            <a:picLocks noChangeAspect="1"/>
          </p:cNvPicPr>
          <p:nvPr/>
        </p:nvPicPr>
        <p:blipFill rotWithShape="1">
          <a:blip r:embed="rId4"/>
          <a:srcRect t="4704" b="12075"/>
          <a:stretch/>
        </p:blipFill>
        <p:spPr>
          <a:xfrm>
            <a:off x="4446208" y="2831691"/>
            <a:ext cx="3134401" cy="3812390"/>
          </a:xfrm>
          <a:prstGeom prst="rect">
            <a:avLst/>
          </a:prstGeom>
        </p:spPr>
      </p:pic>
      <p:pic>
        <p:nvPicPr>
          <p:cNvPr id="9" name="Picture 8">
            <a:extLst>
              <a:ext uri="{FF2B5EF4-FFF2-40B4-BE49-F238E27FC236}">
                <a16:creationId xmlns:a16="http://schemas.microsoft.com/office/drawing/2014/main" id="{90BD70C0-2952-4EF2-BF4E-31B3E6F32BD3}"/>
              </a:ext>
            </a:extLst>
          </p:cNvPr>
          <p:cNvPicPr>
            <a:picLocks noChangeAspect="1"/>
          </p:cNvPicPr>
          <p:nvPr/>
        </p:nvPicPr>
        <p:blipFill rotWithShape="1">
          <a:blip r:embed="rId5"/>
          <a:srcRect l="3823" t="2643" r="4183"/>
          <a:stretch/>
        </p:blipFill>
        <p:spPr>
          <a:xfrm>
            <a:off x="8489172" y="2831691"/>
            <a:ext cx="2736133" cy="3812390"/>
          </a:xfrm>
          <a:prstGeom prst="rect">
            <a:avLst/>
          </a:prstGeom>
        </p:spPr>
      </p:pic>
      <p:sp>
        <p:nvSpPr>
          <p:cNvPr id="10" name="TextBox 9">
            <a:extLst>
              <a:ext uri="{FF2B5EF4-FFF2-40B4-BE49-F238E27FC236}">
                <a16:creationId xmlns:a16="http://schemas.microsoft.com/office/drawing/2014/main" id="{8F6309EC-9C76-4C66-9DE4-EB7F012050B8}"/>
              </a:ext>
            </a:extLst>
          </p:cNvPr>
          <p:cNvSpPr txBox="1"/>
          <p:nvPr/>
        </p:nvSpPr>
        <p:spPr>
          <a:xfrm>
            <a:off x="867205" y="2347944"/>
            <a:ext cx="1728511" cy="461665"/>
          </a:xfrm>
          <a:prstGeom prst="rect">
            <a:avLst/>
          </a:prstGeom>
          <a:noFill/>
        </p:spPr>
        <p:txBody>
          <a:bodyPr wrap="square" rtlCol="0">
            <a:spAutoFit/>
          </a:bodyPr>
          <a:lstStyle/>
          <a:p>
            <a:pPr algn="ctr"/>
            <a:r>
              <a:rPr lang="en-US" sz="2400" b="1" dirty="0"/>
              <a:t>ACTION</a:t>
            </a:r>
          </a:p>
        </p:txBody>
      </p:sp>
      <p:sp>
        <p:nvSpPr>
          <p:cNvPr id="11" name="TextBox 10">
            <a:extLst>
              <a:ext uri="{FF2B5EF4-FFF2-40B4-BE49-F238E27FC236}">
                <a16:creationId xmlns:a16="http://schemas.microsoft.com/office/drawing/2014/main" id="{38D93424-A2DB-4D7B-8C32-450354B64CA5}"/>
              </a:ext>
            </a:extLst>
          </p:cNvPr>
          <p:cNvSpPr txBox="1"/>
          <p:nvPr/>
        </p:nvSpPr>
        <p:spPr>
          <a:xfrm>
            <a:off x="4866968" y="2281536"/>
            <a:ext cx="2100170" cy="461665"/>
          </a:xfrm>
          <a:prstGeom prst="rect">
            <a:avLst/>
          </a:prstGeom>
          <a:noFill/>
        </p:spPr>
        <p:txBody>
          <a:bodyPr wrap="square" rtlCol="0">
            <a:spAutoFit/>
          </a:bodyPr>
          <a:lstStyle/>
          <a:p>
            <a:r>
              <a:rPr lang="en-US" sz="2400" b="1" dirty="0"/>
              <a:t>ADVENTURE</a:t>
            </a:r>
          </a:p>
        </p:txBody>
      </p:sp>
      <p:sp>
        <p:nvSpPr>
          <p:cNvPr id="12" name="TextBox 11">
            <a:extLst>
              <a:ext uri="{FF2B5EF4-FFF2-40B4-BE49-F238E27FC236}">
                <a16:creationId xmlns:a16="http://schemas.microsoft.com/office/drawing/2014/main" id="{2F58C4D4-8199-405F-84C3-AB8949933FF9}"/>
              </a:ext>
            </a:extLst>
          </p:cNvPr>
          <p:cNvSpPr txBox="1"/>
          <p:nvPr/>
        </p:nvSpPr>
        <p:spPr>
          <a:xfrm>
            <a:off x="9073207" y="2281535"/>
            <a:ext cx="2052976" cy="461665"/>
          </a:xfrm>
          <a:prstGeom prst="rect">
            <a:avLst/>
          </a:prstGeom>
          <a:noFill/>
        </p:spPr>
        <p:txBody>
          <a:bodyPr wrap="square" rtlCol="0">
            <a:spAutoFit/>
          </a:bodyPr>
          <a:lstStyle/>
          <a:p>
            <a:r>
              <a:rPr lang="en-US" sz="2400" b="1" dirty="0"/>
              <a:t>FIGHTING</a:t>
            </a:r>
          </a:p>
        </p:txBody>
      </p:sp>
    </p:spTree>
    <p:extLst>
      <p:ext uri="{BB962C8B-B14F-4D97-AF65-F5344CB8AC3E}">
        <p14:creationId xmlns:p14="http://schemas.microsoft.com/office/powerpoint/2010/main" val="1559745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BEFBF4-67C5-405B-BD0C-E58A95BB72C4}"/>
              </a:ext>
            </a:extLst>
          </p:cNvPr>
          <p:cNvPicPr>
            <a:picLocks noChangeAspect="1"/>
          </p:cNvPicPr>
          <p:nvPr/>
        </p:nvPicPr>
        <p:blipFill rotWithShape="1">
          <a:blip r:embed="rId2"/>
          <a:srcRect t="11637" b="44377"/>
          <a:stretch/>
        </p:blipFill>
        <p:spPr>
          <a:xfrm>
            <a:off x="1185990" y="637129"/>
            <a:ext cx="8498561" cy="660729"/>
          </a:xfrm>
          <a:prstGeom prst="rect">
            <a:avLst/>
          </a:prstGeom>
        </p:spPr>
      </p:pic>
      <p:sp>
        <p:nvSpPr>
          <p:cNvPr id="2" name="TextBox 1">
            <a:extLst>
              <a:ext uri="{FF2B5EF4-FFF2-40B4-BE49-F238E27FC236}">
                <a16:creationId xmlns:a16="http://schemas.microsoft.com/office/drawing/2014/main" id="{CD188B4F-C4FE-4066-AD38-EDDFA49B9FC7}"/>
              </a:ext>
            </a:extLst>
          </p:cNvPr>
          <p:cNvSpPr txBox="1"/>
          <p:nvPr/>
        </p:nvSpPr>
        <p:spPr>
          <a:xfrm>
            <a:off x="2666508" y="1386348"/>
            <a:ext cx="5568991" cy="461665"/>
          </a:xfrm>
          <a:prstGeom prst="rect">
            <a:avLst/>
          </a:prstGeom>
          <a:noFill/>
        </p:spPr>
        <p:txBody>
          <a:bodyPr wrap="square" rtlCol="0">
            <a:spAutoFit/>
          </a:bodyPr>
          <a:lstStyle/>
          <a:p>
            <a:r>
              <a:rPr lang="en-US" sz="2400" dirty="0">
                <a:solidFill>
                  <a:srgbClr val="FFC000"/>
                </a:solidFill>
              </a:rPr>
              <a:t>BEST SELLING GAME FOR EACH GENRE</a:t>
            </a:r>
          </a:p>
        </p:txBody>
      </p:sp>
      <p:pic>
        <p:nvPicPr>
          <p:cNvPr id="3" name="Picture 2">
            <a:extLst>
              <a:ext uri="{FF2B5EF4-FFF2-40B4-BE49-F238E27FC236}">
                <a16:creationId xmlns:a16="http://schemas.microsoft.com/office/drawing/2014/main" id="{3DFDA317-5380-4A02-BF69-AA62336AAC2D}"/>
              </a:ext>
            </a:extLst>
          </p:cNvPr>
          <p:cNvPicPr>
            <a:picLocks noChangeAspect="1"/>
          </p:cNvPicPr>
          <p:nvPr/>
        </p:nvPicPr>
        <p:blipFill rotWithShape="1">
          <a:blip r:embed="rId3"/>
          <a:srcRect l="14445" r="12857"/>
          <a:stretch/>
        </p:blipFill>
        <p:spPr>
          <a:xfrm>
            <a:off x="315686" y="2789260"/>
            <a:ext cx="2862943" cy="3938110"/>
          </a:xfrm>
          <a:prstGeom prst="rect">
            <a:avLst/>
          </a:prstGeom>
        </p:spPr>
      </p:pic>
      <p:pic>
        <p:nvPicPr>
          <p:cNvPr id="5" name="Picture 4">
            <a:extLst>
              <a:ext uri="{FF2B5EF4-FFF2-40B4-BE49-F238E27FC236}">
                <a16:creationId xmlns:a16="http://schemas.microsoft.com/office/drawing/2014/main" id="{0C991B34-5C82-4F15-8F5F-BE8F6D55855C}"/>
              </a:ext>
            </a:extLst>
          </p:cNvPr>
          <p:cNvPicPr>
            <a:picLocks noChangeAspect="1"/>
          </p:cNvPicPr>
          <p:nvPr/>
        </p:nvPicPr>
        <p:blipFill>
          <a:blip r:embed="rId4"/>
          <a:stretch>
            <a:fillRect/>
          </a:stretch>
        </p:blipFill>
        <p:spPr>
          <a:xfrm>
            <a:off x="4090197" y="2789260"/>
            <a:ext cx="3529804" cy="3938110"/>
          </a:xfrm>
          <a:prstGeom prst="rect">
            <a:avLst/>
          </a:prstGeom>
        </p:spPr>
      </p:pic>
      <p:pic>
        <p:nvPicPr>
          <p:cNvPr id="6" name="Picture 5">
            <a:extLst>
              <a:ext uri="{FF2B5EF4-FFF2-40B4-BE49-F238E27FC236}">
                <a16:creationId xmlns:a16="http://schemas.microsoft.com/office/drawing/2014/main" id="{5DD5CDB4-DE7D-49E9-8CDE-A4850F353DAA}"/>
              </a:ext>
            </a:extLst>
          </p:cNvPr>
          <p:cNvPicPr>
            <a:picLocks noChangeAspect="1"/>
          </p:cNvPicPr>
          <p:nvPr/>
        </p:nvPicPr>
        <p:blipFill rotWithShape="1">
          <a:blip r:embed="rId5"/>
          <a:srcRect b="17310"/>
          <a:stretch/>
        </p:blipFill>
        <p:spPr>
          <a:xfrm>
            <a:off x="8488595" y="2789260"/>
            <a:ext cx="3333750" cy="3938110"/>
          </a:xfrm>
          <a:prstGeom prst="rect">
            <a:avLst/>
          </a:prstGeom>
        </p:spPr>
      </p:pic>
      <p:sp>
        <p:nvSpPr>
          <p:cNvPr id="7" name="TextBox 6">
            <a:extLst>
              <a:ext uri="{FF2B5EF4-FFF2-40B4-BE49-F238E27FC236}">
                <a16:creationId xmlns:a16="http://schemas.microsoft.com/office/drawing/2014/main" id="{940E2D4D-37FC-4926-942D-3B4A853E0886}"/>
              </a:ext>
            </a:extLst>
          </p:cNvPr>
          <p:cNvSpPr txBox="1"/>
          <p:nvPr/>
        </p:nvSpPr>
        <p:spPr>
          <a:xfrm>
            <a:off x="803740" y="2327595"/>
            <a:ext cx="1747261" cy="461665"/>
          </a:xfrm>
          <a:prstGeom prst="rect">
            <a:avLst/>
          </a:prstGeom>
          <a:noFill/>
        </p:spPr>
        <p:txBody>
          <a:bodyPr wrap="square" rtlCol="0">
            <a:spAutoFit/>
          </a:bodyPr>
          <a:lstStyle/>
          <a:p>
            <a:pPr algn="ctr"/>
            <a:r>
              <a:rPr lang="en-US" sz="2400" b="1" dirty="0"/>
              <a:t>MISC</a:t>
            </a:r>
          </a:p>
        </p:txBody>
      </p:sp>
      <p:sp>
        <p:nvSpPr>
          <p:cNvPr id="8" name="TextBox 7">
            <a:extLst>
              <a:ext uri="{FF2B5EF4-FFF2-40B4-BE49-F238E27FC236}">
                <a16:creationId xmlns:a16="http://schemas.microsoft.com/office/drawing/2014/main" id="{28B8A13C-1865-43C0-8899-AD05B6C4DDD8}"/>
              </a:ext>
            </a:extLst>
          </p:cNvPr>
          <p:cNvSpPr txBox="1"/>
          <p:nvPr/>
        </p:nvSpPr>
        <p:spPr>
          <a:xfrm>
            <a:off x="4933100" y="2327595"/>
            <a:ext cx="1747261" cy="461665"/>
          </a:xfrm>
          <a:prstGeom prst="rect">
            <a:avLst/>
          </a:prstGeom>
          <a:noFill/>
        </p:spPr>
        <p:txBody>
          <a:bodyPr wrap="square" rtlCol="0">
            <a:spAutoFit/>
          </a:bodyPr>
          <a:lstStyle/>
          <a:p>
            <a:r>
              <a:rPr lang="en-US" sz="2400" b="1" dirty="0"/>
              <a:t>PLATFORM</a:t>
            </a:r>
          </a:p>
        </p:txBody>
      </p:sp>
      <p:sp>
        <p:nvSpPr>
          <p:cNvPr id="9" name="TextBox 8">
            <a:extLst>
              <a:ext uri="{FF2B5EF4-FFF2-40B4-BE49-F238E27FC236}">
                <a16:creationId xmlns:a16="http://schemas.microsoft.com/office/drawing/2014/main" id="{AD573826-6535-4665-A50C-D7F2E3954638}"/>
              </a:ext>
            </a:extLst>
          </p:cNvPr>
          <p:cNvSpPr txBox="1"/>
          <p:nvPr/>
        </p:nvSpPr>
        <p:spPr>
          <a:xfrm>
            <a:off x="9305136" y="2327594"/>
            <a:ext cx="1700667" cy="461665"/>
          </a:xfrm>
          <a:prstGeom prst="rect">
            <a:avLst/>
          </a:prstGeom>
          <a:noFill/>
        </p:spPr>
        <p:txBody>
          <a:bodyPr wrap="square" rtlCol="0">
            <a:spAutoFit/>
          </a:bodyPr>
          <a:lstStyle/>
          <a:p>
            <a:pPr algn="ctr"/>
            <a:r>
              <a:rPr lang="en-US" sz="2400" b="1" dirty="0"/>
              <a:t>PUZZLE</a:t>
            </a:r>
          </a:p>
        </p:txBody>
      </p:sp>
    </p:spTree>
    <p:extLst>
      <p:ext uri="{BB962C8B-B14F-4D97-AF65-F5344CB8AC3E}">
        <p14:creationId xmlns:p14="http://schemas.microsoft.com/office/powerpoint/2010/main" val="2283202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BEFBF4-67C5-405B-BD0C-E58A95BB72C4}"/>
              </a:ext>
            </a:extLst>
          </p:cNvPr>
          <p:cNvPicPr>
            <a:picLocks noChangeAspect="1"/>
          </p:cNvPicPr>
          <p:nvPr/>
        </p:nvPicPr>
        <p:blipFill rotWithShape="1">
          <a:blip r:embed="rId2"/>
          <a:srcRect t="11637" b="44377"/>
          <a:stretch/>
        </p:blipFill>
        <p:spPr>
          <a:xfrm>
            <a:off x="1185990" y="637129"/>
            <a:ext cx="8498561" cy="660729"/>
          </a:xfrm>
          <a:prstGeom prst="rect">
            <a:avLst/>
          </a:prstGeom>
        </p:spPr>
      </p:pic>
      <p:sp>
        <p:nvSpPr>
          <p:cNvPr id="2" name="TextBox 1">
            <a:extLst>
              <a:ext uri="{FF2B5EF4-FFF2-40B4-BE49-F238E27FC236}">
                <a16:creationId xmlns:a16="http://schemas.microsoft.com/office/drawing/2014/main" id="{CD188B4F-C4FE-4066-AD38-EDDFA49B9FC7}"/>
              </a:ext>
            </a:extLst>
          </p:cNvPr>
          <p:cNvSpPr txBox="1"/>
          <p:nvPr/>
        </p:nvSpPr>
        <p:spPr>
          <a:xfrm>
            <a:off x="2666508" y="1386348"/>
            <a:ext cx="5568991" cy="461665"/>
          </a:xfrm>
          <a:prstGeom prst="rect">
            <a:avLst/>
          </a:prstGeom>
          <a:noFill/>
        </p:spPr>
        <p:txBody>
          <a:bodyPr wrap="square" rtlCol="0">
            <a:spAutoFit/>
          </a:bodyPr>
          <a:lstStyle/>
          <a:p>
            <a:r>
              <a:rPr lang="en-US" sz="2400" dirty="0">
                <a:solidFill>
                  <a:srgbClr val="FFC000"/>
                </a:solidFill>
              </a:rPr>
              <a:t>BEST SELLING GAME FOR EACH GENRE</a:t>
            </a:r>
          </a:p>
        </p:txBody>
      </p:sp>
      <p:pic>
        <p:nvPicPr>
          <p:cNvPr id="3" name="Picture 2">
            <a:extLst>
              <a:ext uri="{FF2B5EF4-FFF2-40B4-BE49-F238E27FC236}">
                <a16:creationId xmlns:a16="http://schemas.microsoft.com/office/drawing/2014/main" id="{BFEBAC77-01CA-41AF-8492-3BDE52DC2610}"/>
              </a:ext>
            </a:extLst>
          </p:cNvPr>
          <p:cNvPicPr>
            <a:picLocks noChangeAspect="1"/>
          </p:cNvPicPr>
          <p:nvPr/>
        </p:nvPicPr>
        <p:blipFill rotWithShape="1">
          <a:blip r:embed="rId3"/>
          <a:srcRect l="3327" r="4299" b="3525"/>
          <a:stretch/>
        </p:blipFill>
        <p:spPr>
          <a:xfrm>
            <a:off x="87364" y="2923749"/>
            <a:ext cx="3366389" cy="3733315"/>
          </a:xfrm>
          <a:prstGeom prst="rect">
            <a:avLst/>
          </a:prstGeom>
        </p:spPr>
      </p:pic>
      <p:pic>
        <p:nvPicPr>
          <p:cNvPr id="5" name="Picture 4">
            <a:extLst>
              <a:ext uri="{FF2B5EF4-FFF2-40B4-BE49-F238E27FC236}">
                <a16:creationId xmlns:a16="http://schemas.microsoft.com/office/drawing/2014/main" id="{F5DEE120-53A5-4FEA-930A-EC8B26292E89}"/>
              </a:ext>
            </a:extLst>
          </p:cNvPr>
          <p:cNvPicPr>
            <a:picLocks noChangeAspect="1"/>
          </p:cNvPicPr>
          <p:nvPr/>
        </p:nvPicPr>
        <p:blipFill>
          <a:blip r:embed="rId4"/>
          <a:stretch>
            <a:fillRect/>
          </a:stretch>
        </p:blipFill>
        <p:spPr>
          <a:xfrm>
            <a:off x="4045358" y="2935398"/>
            <a:ext cx="4384730" cy="2370452"/>
          </a:xfrm>
          <a:prstGeom prst="rect">
            <a:avLst/>
          </a:prstGeom>
        </p:spPr>
      </p:pic>
      <p:pic>
        <p:nvPicPr>
          <p:cNvPr id="6" name="Picture 5">
            <a:extLst>
              <a:ext uri="{FF2B5EF4-FFF2-40B4-BE49-F238E27FC236}">
                <a16:creationId xmlns:a16="http://schemas.microsoft.com/office/drawing/2014/main" id="{8A634553-F0EF-4E09-A26D-E44E08D524F8}"/>
              </a:ext>
            </a:extLst>
          </p:cNvPr>
          <p:cNvPicPr>
            <a:picLocks noChangeAspect="1"/>
          </p:cNvPicPr>
          <p:nvPr/>
        </p:nvPicPr>
        <p:blipFill rotWithShape="1">
          <a:blip r:embed="rId5"/>
          <a:srcRect l="12349" t="3966" r="10213" b="3514"/>
          <a:stretch/>
        </p:blipFill>
        <p:spPr>
          <a:xfrm>
            <a:off x="9021693" y="2898372"/>
            <a:ext cx="2650012" cy="3758692"/>
          </a:xfrm>
          <a:prstGeom prst="rect">
            <a:avLst/>
          </a:prstGeom>
        </p:spPr>
      </p:pic>
      <p:sp>
        <p:nvSpPr>
          <p:cNvPr id="7" name="TextBox 6">
            <a:extLst>
              <a:ext uri="{FF2B5EF4-FFF2-40B4-BE49-F238E27FC236}">
                <a16:creationId xmlns:a16="http://schemas.microsoft.com/office/drawing/2014/main" id="{E52DD564-9392-41D6-8DDB-1AB8F726ACBC}"/>
              </a:ext>
            </a:extLst>
          </p:cNvPr>
          <p:cNvSpPr txBox="1"/>
          <p:nvPr/>
        </p:nvSpPr>
        <p:spPr>
          <a:xfrm>
            <a:off x="314507" y="2436707"/>
            <a:ext cx="2521880" cy="461665"/>
          </a:xfrm>
          <a:prstGeom prst="rect">
            <a:avLst/>
          </a:prstGeom>
          <a:noFill/>
        </p:spPr>
        <p:txBody>
          <a:bodyPr wrap="square" rtlCol="0">
            <a:spAutoFit/>
          </a:bodyPr>
          <a:lstStyle/>
          <a:p>
            <a:pPr algn="ctr"/>
            <a:r>
              <a:rPr lang="en-US" sz="2400" b="1" dirty="0"/>
              <a:t>RACING</a:t>
            </a:r>
          </a:p>
        </p:txBody>
      </p:sp>
      <p:sp>
        <p:nvSpPr>
          <p:cNvPr id="8" name="TextBox 7">
            <a:extLst>
              <a:ext uri="{FF2B5EF4-FFF2-40B4-BE49-F238E27FC236}">
                <a16:creationId xmlns:a16="http://schemas.microsoft.com/office/drawing/2014/main" id="{113C6C57-1AA8-4A8C-A27E-975C0F050B44}"/>
              </a:ext>
            </a:extLst>
          </p:cNvPr>
          <p:cNvSpPr txBox="1"/>
          <p:nvPr/>
        </p:nvSpPr>
        <p:spPr>
          <a:xfrm>
            <a:off x="4345827" y="2385243"/>
            <a:ext cx="3500346" cy="461665"/>
          </a:xfrm>
          <a:prstGeom prst="rect">
            <a:avLst/>
          </a:prstGeom>
          <a:noFill/>
        </p:spPr>
        <p:txBody>
          <a:bodyPr wrap="square" rtlCol="0">
            <a:spAutoFit/>
          </a:bodyPr>
          <a:lstStyle/>
          <a:p>
            <a:pPr algn="ctr"/>
            <a:r>
              <a:rPr lang="en-US" sz="2400" b="1" dirty="0"/>
              <a:t>ROLE-PLAYING</a:t>
            </a:r>
          </a:p>
        </p:txBody>
      </p:sp>
      <p:sp>
        <p:nvSpPr>
          <p:cNvPr id="9" name="TextBox 8">
            <a:extLst>
              <a:ext uri="{FF2B5EF4-FFF2-40B4-BE49-F238E27FC236}">
                <a16:creationId xmlns:a16="http://schemas.microsoft.com/office/drawing/2014/main" id="{F1A5F89A-34F7-48AD-B03E-8FB972FA85AC}"/>
              </a:ext>
            </a:extLst>
          </p:cNvPr>
          <p:cNvSpPr txBox="1"/>
          <p:nvPr/>
        </p:nvSpPr>
        <p:spPr>
          <a:xfrm>
            <a:off x="9355613" y="2385242"/>
            <a:ext cx="1805504" cy="461665"/>
          </a:xfrm>
          <a:prstGeom prst="rect">
            <a:avLst/>
          </a:prstGeom>
          <a:noFill/>
        </p:spPr>
        <p:txBody>
          <a:bodyPr wrap="square" rtlCol="0">
            <a:spAutoFit/>
          </a:bodyPr>
          <a:lstStyle/>
          <a:p>
            <a:pPr algn="ctr"/>
            <a:r>
              <a:rPr lang="en-US" sz="2400" b="1" dirty="0"/>
              <a:t>SHOOTER</a:t>
            </a:r>
          </a:p>
        </p:txBody>
      </p:sp>
    </p:spTree>
    <p:extLst>
      <p:ext uri="{BB962C8B-B14F-4D97-AF65-F5344CB8AC3E}">
        <p14:creationId xmlns:p14="http://schemas.microsoft.com/office/powerpoint/2010/main" val="37564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BEFBF4-67C5-405B-BD0C-E58A95BB72C4}"/>
              </a:ext>
            </a:extLst>
          </p:cNvPr>
          <p:cNvPicPr>
            <a:picLocks noChangeAspect="1"/>
          </p:cNvPicPr>
          <p:nvPr/>
        </p:nvPicPr>
        <p:blipFill rotWithShape="1">
          <a:blip r:embed="rId2"/>
          <a:srcRect t="11637" b="44377"/>
          <a:stretch/>
        </p:blipFill>
        <p:spPr>
          <a:xfrm>
            <a:off x="1185990" y="637129"/>
            <a:ext cx="8498561" cy="660729"/>
          </a:xfrm>
          <a:prstGeom prst="rect">
            <a:avLst/>
          </a:prstGeom>
        </p:spPr>
      </p:pic>
      <p:sp>
        <p:nvSpPr>
          <p:cNvPr id="2" name="TextBox 1">
            <a:extLst>
              <a:ext uri="{FF2B5EF4-FFF2-40B4-BE49-F238E27FC236}">
                <a16:creationId xmlns:a16="http://schemas.microsoft.com/office/drawing/2014/main" id="{CD188B4F-C4FE-4066-AD38-EDDFA49B9FC7}"/>
              </a:ext>
            </a:extLst>
          </p:cNvPr>
          <p:cNvSpPr txBox="1"/>
          <p:nvPr/>
        </p:nvSpPr>
        <p:spPr>
          <a:xfrm>
            <a:off x="2666508" y="1386348"/>
            <a:ext cx="5568991" cy="461665"/>
          </a:xfrm>
          <a:prstGeom prst="rect">
            <a:avLst/>
          </a:prstGeom>
          <a:noFill/>
        </p:spPr>
        <p:txBody>
          <a:bodyPr wrap="square" rtlCol="0">
            <a:spAutoFit/>
          </a:bodyPr>
          <a:lstStyle/>
          <a:p>
            <a:r>
              <a:rPr lang="en-US" sz="2400" dirty="0">
                <a:solidFill>
                  <a:srgbClr val="FFC000"/>
                </a:solidFill>
              </a:rPr>
              <a:t>BEST SELLING GAME FOR EACH GENRE</a:t>
            </a:r>
          </a:p>
        </p:txBody>
      </p:sp>
      <p:sp>
        <p:nvSpPr>
          <p:cNvPr id="7" name="TextBox 6">
            <a:extLst>
              <a:ext uri="{FF2B5EF4-FFF2-40B4-BE49-F238E27FC236}">
                <a16:creationId xmlns:a16="http://schemas.microsoft.com/office/drawing/2014/main" id="{E52DD564-9392-41D6-8DDB-1AB8F726ACBC}"/>
              </a:ext>
            </a:extLst>
          </p:cNvPr>
          <p:cNvSpPr txBox="1"/>
          <p:nvPr/>
        </p:nvSpPr>
        <p:spPr>
          <a:xfrm>
            <a:off x="314507" y="2436707"/>
            <a:ext cx="2521880" cy="461665"/>
          </a:xfrm>
          <a:prstGeom prst="rect">
            <a:avLst/>
          </a:prstGeom>
          <a:noFill/>
        </p:spPr>
        <p:txBody>
          <a:bodyPr wrap="square" rtlCol="0">
            <a:spAutoFit/>
          </a:bodyPr>
          <a:lstStyle/>
          <a:p>
            <a:pPr algn="ctr"/>
            <a:r>
              <a:rPr lang="en-US" sz="2400" b="1" dirty="0"/>
              <a:t>SIMULATION</a:t>
            </a:r>
          </a:p>
        </p:txBody>
      </p:sp>
      <p:sp>
        <p:nvSpPr>
          <p:cNvPr id="8" name="TextBox 7">
            <a:extLst>
              <a:ext uri="{FF2B5EF4-FFF2-40B4-BE49-F238E27FC236}">
                <a16:creationId xmlns:a16="http://schemas.microsoft.com/office/drawing/2014/main" id="{113C6C57-1AA8-4A8C-A27E-975C0F050B44}"/>
              </a:ext>
            </a:extLst>
          </p:cNvPr>
          <p:cNvSpPr txBox="1"/>
          <p:nvPr/>
        </p:nvSpPr>
        <p:spPr>
          <a:xfrm>
            <a:off x="4345827" y="2385243"/>
            <a:ext cx="3500346" cy="461665"/>
          </a:xfrm>
          <a:prstGeom prst="rect">
            <a:avLst/>
          </a:prstGeom>
          <a:noFill/>
        </p:spPr>
        <p:txBody>
          <a:bodyPr wrap="square" rtlCol="0">
            <a:spAutoFit/>
          </a:bodyPr>
          <a:lstStyle/>
          <a:p>
            <a:pPr algn="ctr"/>
            <a:r>
              <a:rPr lang="en-US" sz="2400" b="1" dirty="0"/>
              <a:t>SPORTS</a:t>
            </a:r>
          </a:p>
        </p:txBody>
      </p:sp>
      <p:sp>
        <p:nvSpPr>
          <p:cNvPr id="9" name="TextBox 8">
            <a:extLst>
              <a:ext uri="{FF2B5EF4-FFF2-40B4-BE49-F238E27FC236}">
                <a16:creationId xmlns:a16="http://schemas.microsoft.com/office/drawing/2014/main" id="{F1A5F89A-34F7-48AD-B03E-8FB972FA85AC}"/>
              </a:ext>
            </a:extLst>
          </p:cNvPr>
          <p:cNvSpPr txBox="1"/>
          <p:nvPr/>
        </p:nvSpPr>
        <p:spPr>
          <a:xfrm>
            <a:off x="9355613" y="2385242"/>
            <a:ext cx="1805504" cy="461665"/>
          </a:xfrm>
          <a:prstGeom prst="rect">
            <a:avLst/>
          </a:prstGeom>
          <a:noFill/>
        </p:spPr>
        <p:txBody>
          <a:bodyPr wrap="square" rtlCol="0">
            <a:spAutoFit/>
          </a:bodyPr>
          <a:lstStyle/>
          <a:p>
            <a:pPr algn="ctr"/>
            <a:r>
              <a:rPr lang="en-US" sz="2400" b="1" dirty="0"/>
              <a:t>STRATEGY</a:t>
            </a:r>
          </a:p>
        </p:txBody>
      </p:sp>
      <p:pic>
        <p:nvPicPr>
          <p:cNvPr id="10" name="Picture 9">
            <a:extLst>
              <a:ext uri="{FF2B5EF4-FFF2-40B4-BE49-F238E27FC236}">
                <a16:creationId xmlns:a16="http://schemas.microsoft.com/office/drawing/2014/main" id="{4D08DBFC-5346-414F-B684-7733A56B853B}"/>
              </a:ext>
            </a:extLst>
          </p:cNvPr>
          <p:cNvPicPr>
            <a:picLocks noChangeAspect="1"/>
          </p:cNvPicPr>
          <p:nvPr/>
        </p:nvPicPr>
        <p:blipFill>
          <a:blip r:embed="rId3"/>
          <a:stretch>
            <a:fillRect/>
          </a:stretch>
        </p:blipFill>
        <p:spPr>
          <a:xfrm>
            <a:off x="4345827" y="3040234"/>
            <a:ext cx="3651775" cy="3651775"/>
          </a:xfrm>
          <a:prstGeom prst="rect">
            <a:avLst/>
          </a:prstGeom>
        </p:spPr>
      </p:pic>
      <p:pic>
        <p:nvPicPr>
          <p:cNvPr id="11" name="Picture 10">
            <a:extLst>
              <a:ext uri="{FF2B5EF4-FFF2-40B4-BE49-F238E27FC236}">
                <a16:creationId xmlns:a16="http://schemas.microsoft.com/office/drawing/2014/main" id="{7C7D389C-1A8F-4395-9880-AFD5A8185E1D}"/>
              </a:ext>
            </a:extLst>
          </p:cNvPr>
          <p:cNvPicPr>
            <a:picLocks noChangeAspect="1"/>
          </p:cNvPicPr>
          <p:nvPr/>
        </p:nvPicPr>
        <p:blipFill>
          <a:blip r:embed="rId4"/>
          <a:stretch>
            <a:fillRect/>
          </a:stretch>
        </p:blipFill>
        <p:spPr>
          <a:xfrm>
            <a:off x="97919" y="3055454"/>
            <a:ext cx="4050709" cy="3621334"/>
          </a:xfrm>
          <a:prstGeom prst="rect">
            <a:avLst/>
          </a:prstGeom>
        </p:spPr>
      </p:pic>
      <p:pic>
        <p:nvPicPr>
          <p:cNvPr id="12" name="Picture 11">
            <a:extLst>
              <a:ext uri="{FF2B5EF4-FFF2-40B4-BE49-F238E27FC236}">
                <a16:creationId xmlns:a16="http://schemas.microsoft.com/office/drawing/2014/main" id="{772AF3AA-72D7-4A53-9D8B-75883E956001}"/>
              </a:ext>
            </a:extLst>
          </p:cNvPr>
          <p:cNvPicPr>
            <a:picLocks noChangeAspect="1"/>
          </p:cNvPicPr>
          <p:nvPr/>
        </p:nvPicPr>
        <p:blipFill rotWithShape="1">
          <a:blip r:embed="rId5"/>
          <a:srcRect l="24069" r="25023"/>
          <a:stretch/>
        </p:blipFill>
        <p:spPr>
          <a:xfrm>
            <a:off x="8296700" y="3053019"/>
            <a:ext cx="3730281" cy="3663838"/>
          </a:xfrm>
          <a:prstGeom prst="rect">
            <a:avLst/>
          </a:prstGeom>
        </p:spPr>
      </p:pic>
    </p:spTree>
    <p:extLst>
      <p:ext uri="{BB962C8B-B14F-4D97-AF65-F5344CB8AC3E}">
        <p14:creationId xmlns:p14="http://schemas.microsoft.com/office/powerpoint/2010/main" val="1645354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DF4F-81BC-4EC8-AC5D-9CB4EFD65DB8}"/>
              </a:ext>
            </a:extLst>
          </p:cNvPr>
          <p:cNvSpPr>
            <a:spLocks noGrp="1"/>
          </p:cNvSpPr>
          <p:nvPr>
            <p:ph type="title"/>
          </p:nvPr>
        </p:nvSpPr>
        <p:spPr>
          <a:xfrm>
            <a:off x="1457761" y="319343"/>
            <a:ext cx="8610600" cy="1293028"/>
          </a:xfrm>
        </p:spPr>
        <p:txBody>
          <a:bodyPr/>
          <a:lstStyle/>
          <a:p>
            <a:pPr algn="ctr"/>
            <a:br>
              <a:rPr lang="en-US" dirty="0"/>
            </a:br>
            <a:r>
              <a:rPr lang="en-US" dirty="0"/>
              <a:t>DATA SET SUMMARY </a:t>
            </a:r>
          </a:p>
        </p:txBody>
      </p:sp>
      <p:sp>
        <p:nvSpPr>
          <p:cNvPr id="3" name="Content Placeholder 2">
            <a:extLst>
              <a:ext uri="{FF2B5EF4-FFF2-40B4-BE49-F238E27FC236}">
                <a16:creationId xmlns:a16="http://schemas.microsoft.com/office/drawing/2014/main" id="{C891F9DA-99FE-450A-9C82-5560A9ED5BB1}"/>
              </a:ext>
            </a:extLst>
          </p:cNvPr>
          <p:cNvSpPr>
            <a:spLocks noGrp="1"/>
          </p:cNvSpPr>
          <p:nvPr>
            <p:ph sz="half" idx="1"/>
          </p:nvPr>
        </p:nvSpPr>
        <p:spPr>
          <a:xfrm>
            <a:off x="1698724" y="2206656"/>
            <a:ext cx="8662533" cy="4024125"/>
          </a:xfrm>
        </p:spPr>
        <p:txBody>
          <a:bodyPr>
            <a:normAutofit/>
          </a:bodyPr>
          <a:lstStyle/>
          <a:p>
            <a:r>
              <a:rPr lang="en-US" dirty="0"/>
              <a:t>Over the 40 years of data in this set the historical trend of the console industry are clear.  Nintendo has the clear game sales lead because long history and 10 consoles. </a:t>
            </a:r>
            <a:r>
              <a:rPr lang="en-US" sz="2400" dirty="0"/>
              <a:t> </a:t>
            </a:r>
          </a:p>
          <a:p>
            <a:endParaRPr lang="en-US" sz="2400" dirty="0"/>
          </a:p>
          <a:p>
            <a:r>
              <a:rPr lang="en-US" dirty="0"/>
              <a:t>An action game is the best-selling console game</a:t>
            </a:r>
            <a:r>
              <a:rPr lang="en-US" sz="2400" dirty="0"/>
              <a:t>. However nine of the 12 best selling game are exclusive to Nintendo.</a:t>
            </a:r>
          </a:p>
          <a:p>
            <a:pPr marL="0" indent="0">
              <a:buNone/>
            </a:pPr>
            <a:endParaRPr lang="en-US" sz="2400" dirty="0"/>
          </a:p>
          <a:p>
            <a:r>
              <a:rPr lang="en-US" dirty="0"/>
              <a:t>The next 40 years of console gaming will be interesting to see if Nintendo will be overtaken by PlayStation or Xbox.  </a:t>
            </a:r>
            <a:r>
              <a:rPr lang="en-US" sz="2400" dirty="0"/>
              <a:t> </a:t>
            </a:r>
          </a:p>
        </p:txBody>
      </p:sp>
    </p:spTree>
    <p:extLst>
      <p:ext uri="{BB962C8B-B14F-4D97-AF65-F5344CB8AC3E}">
        <p14:creationId xmlns:p14="http://schemas.microsoft.com/office/powerpoint/2010/main" val="2910743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8100D021-ED8E-4951-8376-73996A82CD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5" name="Picture 34">
            <a:extLst>
              <a:ext uri="{FF2B5EF4-FFF2-40B4-BE49-F238E27FC236}">
                <a16:creationId xmlns:a16="http://schemas.microsoft.com/office/drawing/2014/main" id="{46FE219C-22F7-4734-B3C1-28E70390CE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37" name="Picture 36">
            <a:extLst>
              <a:ext uri="{FF2B5EF4-FFF2-40B4-BE49-F238E27FC236}">
                <a16:creationId xmlns:a16="http://schemas.microsoft.com/office/drawing/2014/main" id="{EF2EC4B6-5524-4806-8575-59DB6B8F81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39" name="Rectangle 38">
            <a:extLst>
              <a:ext uri="{FF2B5EF4-FFF2-40B4-BE49-F238E27FC236}">
                <a16:creationId xmlns:a16="http://schemas.microsoft.com/office/drawing/2014/main" id="{AD50BBC6-5944-49AE-A819-558AB05AB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4F2E428D-A109-43BE-8AC2-C83EF031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3" name="Rectangle 42">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7" name="Rectangle 46">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51" name="Rectangle 50">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12768AF-7C07-4D0B-9D2E-FE5423BAA4FB}"/>
              </a:ext>
            </a:extLst>
          </p:cNvPr>
          <p:cNvSpPr>
            <a:spLocks noGrp="1"/>
          </p:cNvSpPr>
          <p:nvPr>
            <p:ph type="title"/>
          </p:nvPr>
        </p:nvSpPr>
        <p:spPr>
          <a:xfrm>
            <a:off x="680321" y="2063262"/>
            <a:ext cx="3739279" cy="2661052"/>
          </a:xfrm>
        </p:spPr>
        <p:txBody>
          <a:bodyPr vert="horz" lIns="91440" tIns="45720" rIns="91440" bIns="45720" rtlCol="0" anchor="ctr">
            <a:normAutofit/>
          </a:bodyPr>
          <a:lstStyle/>
          <a:p>
            <a:pPr algn="r"/>
            <a:r>
              <a:rPr lang="en-US" sz="4400" dirty="0"/>
              <a:t>Content</a:t>
            </a:r>
          </a:p>
        </p:txBody>
      </p:sp>
      <p:graphicFrame>
        <p:nvGraphicFramePr>
          <p:cNvPr id="5" name="Content Placeholder 2">
            <a:extLst>
              <a:ext uri="{FF2B5EF4-FFF2-40B4-BE49-F238E27FC236}">
                <a16:creationId xmlns:a16="http://schemas.microsoft.com/office/drawing/2014/main" id="{FE865B42-0A9E-4C8C-8074-CCAACB9F90C9}"/>
              </a:ext>
            </a:extLst>
          </p:cNvPr>
          <p:cNvGraphicFramePr>
            <a:graphicFrameLocks noGrp="1"/>
          </p:cNvGraphicFramePr>
          <p:nvPr>
            <p:ph sz="half" idx="1"/>
            <p:extLst>
              <p:ext uri="{D42A27DB-BD31-4B8C-83A1-F6EECF244321}">
                <p14:modId xmlns:p14="http://schemas.microsoft.com/office/powerpoint/2010/main" val="3532415689"/>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66717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0FFC73F-A318-4A21-8993-108C1DCDA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8BCE4E4-5CBD-4940-82DF-E061DB079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2116667"/>
            <a:ext cx="10439400" cy="3793206"/>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3" name="Picture 52">
            <a:extLst>
              <a:ext uri="{FF2B5EF4-FFF2-40B4-BE49-F238E27FC236}">
                <a16:creationId xmlns:a16="http://schemas.microsoft.com/office/drawing/2014/main" id="{67BB6D7E-7207-44B3-918C-D30673E76A7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sp>
        <p:nvSpPr>
          <p:cNvPr id="55" name="Rectangle 54">
            <a:extLst>
              <a:ext uri="{FF2B5EF4-FFF2-40B4-BE49-F238E27FC236}">
                <a16:creationId xmlns:a16="http://schemas.microsoft.com/office/drawing/2014/main" id="{878CAF58-E42B-437B-8490-F8FED23C6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1C432D-B089-40AD-9057-063B819EA043}"/>
              </a:ext>
            </a:extLst>
          </p:cNvPr>
          <p:cNvSpPr>
            <a:spLocks noGrp="1"/>
          </p:cNvSpPr>
          <p:nvPr>
            <p:ph type="title"/>
          </p:nvPr>
        </p:nvSpPr>
        <p:spPr>
          <a:xfrm>
            <a:off x="680321" y="753228"/>
            <a:ext cx="9613861" cy="1080938"/>
          </a:xfrm>
        </p:spPr>
        <p:txBody>
          <a:bodyPr>
            <a:normAutofit/>
          </a:bodyPr>
          <a:lstStyle/>
          <a:p>
            <a:r>
              <a:rPr lang="en-US"/>
              <a:t>GAMING CONSOLE HISTORY</a:t>
            </a:r>
          </a:p>
        </p:txBody>
      </p:sp>
      <p:pic>
        <p:nvPicPr>
          <p:cNvPr id="57" name="Picture 56">
            <a:extLst>
              <a:ext uri="{FF2B5EF4-FFF2-40B4-BE49-F238E27FC236}">
                <a16:creationId xmlns:a16="http://schemas.microsoft.com/office/drawing/2014/main" id="{580C3C5B-2644-4CDD-8211-ACD3F3208E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59" name="Rectangle 58">
            <a:extLst>
              <a:ext uri="{FF2B5EF4-FFF2-40B4-BE49-F238E27FC236}">
                <a16:creationId xmlns:a16="http://schemas.microsoft.com/office/drawing/2014/main" id="{FD2B6070-6B6D-47EA-957C-1B17F9E3E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9" name="Content Placeholder 5">
            <a:extLst>
              <a:ext uri="{FF2B5EF4-FFF2-40B4-BE49-F238E27FC236}">
                <a16:creationId xmlns:a16="http://schemas.microsoft.com/office/drawing/2014/main" id="{D9835ED8-985C-4A69-8F11-30E98C3AE18B}"/>
              </a:ext>
            </a:extLst>
          </p:cNvPr>
          <p:cNvGraphicFramePr>
            <a:graphicFrameLocks noGrp="1"/>
          </p:cNvGraphicFramePr>
          <p:nvPr>
            <p:ph idx="1"/>
            <p:extLst>
              <p:ext uri="{D42A27DB-BD31-4B8C-83A1-F6EECF244321}">
                <p14:modId xmlns:p14="http://schemas.microsoft.com/office/powerpoint/2010/main" val="3689308875"/>
              </p:ext>
            </p:extLst>
          </p:nvPr>
        </p:nvGraphicFramePr>
        <p:xfrm>
          <a:off x="680321" y="2336873"/>
          <a:ext cx="9613861" cy="3395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22762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A773CA-28F4-49C2-BFA3-49A5867C7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D7C72BA-4476-4E4B-BC37-9A75FD0C5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3009A16D-868B-4145-BBC6-555098537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3992EB33-38E1-4175-8EE2-9BB8CC159C7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8" name="Rectangle 17">
            <a:extLst>
              <a:ext uri="{FF2B5EF4-FFF2-40B4-BE49-F238E27FC236}">
                <a16:creationId xmlns:a16="http://schemas.microsoft.com/office/drawing/2014/main" id="{2DCAE5CF-5D29-4779-83E1-BDB64E4F3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1C432D-B089-40AD-9057-063B819EA043}"/>
              </a:ext>
            </a:extLst>
          </p:cNvPr>
          <p:cNvSpPr>
            <a:spLocks noGrp="1"/>
          </p:cNvSpPr>
          <p:nvPr>
            <p:ph type="title"/>
          </p:nvPr>
        </p:nvSpPr>
        <p:spPr>
          <a:xfrm>
            <a:off x="344185" y="2063262"/>
            <a:ext cx="4075416" cy="2661052"/>
          </a:xfrm>
        </p:spPr>
        <p:txBody>
          <a:bodyPr>
            <a:normAutofit/>
          </a:bodyPr>
          <a:lstStyle/>
          <a:p>
            <a:pPr algn="r"/>
            <a:r>
              <a:rPr lang="en-US" sz="4400" dirty="0"/>
              <a:t>GAMING CONSOLE TODAY</a:t>
            </a:r>
          </a:p>
        </p:txBody>
      </p:sp>
      <p:graphicFrame>
        <p:nvGraphicFramePr>
          <p:cNvPr id="7" name="Content Placeholder 2">
            <a:extLst>
              <a:ext uri="{FF2B5EF4-FFF2-40B4-BE49-F238E27FC236}">
                <a16:creationId xmlns:a16="http://schemas.microsoft.com/office/drawing/2014/main" id="{9A66AA7B-620D-4667-89FF-AD89E9B90C73}"/>
              </a:ext>
            </a:extLst>
          </p:cNvPr>
          <p:cNvGraphicFramePr>
            <a:graphicFrameLocks noGrp="1"/>
          </p:cNvGraphicFramePr>
          <p:nvPr>
            <p:ph idx="1"/>
            <p:extLst>
              <p:ext uri="{D42A27DB-BD31-4B8C-83A1-F6EECF244321}">
                <p14:modId xmlns:p14="http://schemas.microsoft.com/office/powerpoint/2010/main" val="782106752"/>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65368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29EA4-1EBF-4A57-94B0-CEEE43DCCEF1}"/>
              </a:ext>
            </a:extLst>
          </p:cNvPr>
          <p:cNvSpPr>
            <a:spLocks noGrp="1"/>
          </p:cNvSpPr>
          <p:nvPr>
            <p:ph type="title"/>
          </p:nvPr>
        </p:nvSpPr>
        <p:spPr>
          <a:xfrm>
            <a:off x="431800" y="305861"/>
            <a:ext cx="9493250" cy="1600200"/>
          </a:xfrm>
        </p:spPr>
        <p:txBody>
          <a:bodyPr vert="horz" lIns="91440" tIns="45720" rIns="91440" bIns="45720" rtlCol="0" anchor="b">
            <a:normAutofit/>
          </a:bodyPr>
          <a:lstStyle/>
          <a:p>
            <a:pPr algn="ctr"/>
            <a:r>
              <a:rPr lang="en-US" sz="4800" cap="all" dirty="0"/>
              <a:t>SALES BY PLATFORM</a:t>
            </a:r>
            <a:endParaRPr lang="en-US" sz="4800" kern="1200" cap="all" baseline="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3676A389-A9F4-4A31-A8C9-215A5B1E29C8}"/>
              </a:ext>
            </a:extLst>
          </p:cNvPr>
          <p:cNvSpPr>
            <a:spLocks noGrp="1"/>
          </p:cNvSpPr>
          <p:nvPr>
            <p:ph sz="half" idx="1"/>
          </p:nvPr>
        </p:nvSpPr>
        <p:spPr>
          <a:xfrm>
            <a:off x="685800" y="2364573"/>
            <a:ext cx="3977639" cy="3854112"/>
          </a:xfrm>
        </p:spPr>
        <p:txBody>
          <a:bodyPr vert="horz" lIns="91440" tIns="45720" rIns="91440" bIns="45720" rtlCol="0">
            <a:normAutofit/>
          </a:bodyPr>
          <a:lstStyle/>
          <a:p>
            <a:endParaRPr lang="en-US" sz="2800" dirty="0"/>
          </a:p>
          <a:p>
            <a:endParaRPr lang="en-US" sz="2800" dirty="0"/>
          </a:p>
        </p:txBody>
      </p:sp>
      <p:sp>
        <p:nvSpPr>
          <p:cNvPr id="4" name="TextBox 3">
            <a:extLst>
              <a:ext uri="{FF2B5EF4-FFF2-40B4-BE49-F238E27FC236}">
                <a16:creationId xmlns:a16="http://schemas.microsoft.com/office/drawing/2014/main" id="{6C15D6DE-FF8D-44CD-BDD2-FC8571C3ACF1}"/>
              </a:ext>
            </a:extLst>
          </p:cNvPr>
          <p:cNvSpPr txBox="1"/>
          <p:nvPr/>
        </p:nvSpPr>
        <p:spPr>
          <a:xfrm>
            <a:off x="280219" y="2228671"/>
            <a:ext cx="4898206" cy="1938992"/>
          </a:xfrm>
          <a:prstGeom prst="rect">
            <a:avLst/>
          </a:prstGeom>
          <a:noFill/>
        </p:spPr>
        <p:txBody>
          <a:bodyPr wrap="square" rtlCol="0">
            <a:spAutoFit/>
          </a:bodyPr>
          <a:lstStyle/>
          <a:p>
            <a:r>
              <a:rPr lang="en-US" sz="2400" dirty="0"/>
              <a:t>Video game historically have been spread out across the various consoles.   With most of the success being concentrated with Nintendo, PlayStation, and Xbox </a:t>
            </a:r>
          </a:p>
        </p:txBody>
      </p:sp>
      <p:pic>
        <p:nvPicPr>
          <p:cNvPr id="9" name="Picture 8">
            <a:extLst>
              <a:ext uri="{FF2B5EF4-FFF2-40B4-BE49-F238E27FC236}">
                <a16:creationId xmlns:a16="http://schemas.microsoft.com/office/drawing/2014/main" id="{8CC6F248-D1A6-4D4B-BE3C-1A92AAA364D3}"/>
              </a:ext>
            </a:extLst>
          </p:cNvPr>
          <p:cNvPicPr>
            <a:picLocks noChangeAspect="1"/>
          </p:cNvPicPr>
          <p:nvPr/>
        </p:nvPicPr>
        <p:blipFill>
          <a:blip r:embed="rId2"/>
          <a:stretch>
            <a:fillRect/>
          </a:stretch>
        </p:blipFill>
        <p:spPr>
          <a:xfrm>
            <a:off x="5344782" y="2367141"/>
            <a:ext cx="6518839" cy="4241710"/>
          </a:xfrm>
          <a:prstGeom prst="rect">
            <a:avLst/>
          </a:prstGeom>
        </p:spPr>
      </p:pic>
    </p:spTree>
    <p:extLst>
      <p:ext uri="{BB962C8B-B14F-4D97-AF65-F5344CB8AC3E}">
        <p14:creationId xmlns:p14="http://schemas.microsoft.com/office/powerpoint/2010/main" val="3211874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AB088F3-88D3-4265-972E-8852AB50170E}"/>
              </a:ext>
            </a:extLst>
          </p:cNvPr>
          <p:cNvSpPr/>
          <p:nvPr/>
        </p:nvSpPr>
        <p:spPr>
          <a:xfrm>
            <a:off x="-8786" y="2027467"/>
            <a:ext cx="12192000" cy="4830533"/>
          </a:xfrm>
          <a:prstGeom prst="rect">
            <a:avLst/>
          </a:prstGeom>
          <a:solidFill>
            <a:srgbClr val="E7001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C8A0DC4-F883-4E30-A8DD-C60AB3E148A1}"/>
              </a:ext>
            </a:extLst>
          </p:cNvPr>
          <p:cNvSpPr/>
          <p:nvPr/>
        </p:nvSpPr>
        <p:spPr>
          <a:xfrm>
            <a:off x="2655791" y="860729"/>
            <a:ext cx="5692199" cy="830997"/>
          </a:xfrm>
          <a:prstGeom prst="rect">
            <a:avLst/>
          </a:prstGeom>
        </p:spPr>
        <p:txBody>
          <a:bodyPr wrap="none">
            <a:spAutoFit/>
          </a:bodyPr>
          <a:lstStyle/>
          <a:p>
            <a:r>
              <a:rPr lang="en-US" sz="4800" dirty="0"/>
              <a:t>SALES BY PLATFORM</a:t>
            </a:r>
          </a:p>
        </p:txBody>
      </p:sp>
      <p:sp>
        <p:nvSpPr>
          <p:cNvPr id="7" name="TextBox 6">
            <a:extLst>
              <a:ext uri="{FF2B5EF4-FFF2-40B4-BE49-F238E27FC236}">
                <a16:creationId xmlns:a16="http://schemas.microsoft.com/office/drawing/2014/main" id="{F6DB33A0-2CEC-49CA-8631-BD2A345BFCE7}"/>
              </a:ext>
            </a:extLst>
          </p:cNvPr>
          <p:cNvSpPr txBox="1"/>
          <p:nvPr/>
        </p:nvSpPr>
        <p:spPr>
          <a:xfrm>
            <a:off x="1500554" y="1504247"/>
            <a:ext cx="8427442" cy="523220"/>
          </a:xfrm>
          <a:prstGeom prst="rect">
            <a:avLst/>
          </a:prstGeom>
          <a:noFill/>
        </p:spPr>
        <p:txBody>
          <a:bodyPr wrap="square" rtlCol="0">
            <a:spAutoFit/>
          </a:bodyPr>
          <a:lstStyle/>
          <a:p>
            <a:r>
              <a:rPr lang="en-US" sz="2800" dirty="0">
                <a:solidFill>
                  <a:schemeClr val="accent1">
                    <a:lumMod val="75000"/>
                  </a:schemeClr>
                </a:solidFill>
              </a:rPr>
              <a:t>BEST SELLING GAMES FOR NINTENDO CONSOLES </a:t>
            </a:r>
          </a:p>
        </p:txBody>
      </p:sp>
      <p:pic>
        <p:nvPicPr>
          <p:cNvPr id="12" name="Picture 11">
            <a:extLst>
              <a:ext uri="{FF2B5EF4-FFF2-40B4-BE49-F238E27FC236}">
                <a16:creationId xmlns:a16="http://schemas.microsoft.com/office/drawing/2014/main" id="{50768641-B3C6-4856-9A99-A7DDA33E61DF}"/>
              </a:ext>
            </a:extLst>
          </p:cNvPr>
          <p:cNvPicPr>
            <a:picLocks noChangeAspect="1"/>
          </p:cNvPicPr>
          <p:nvPr/>
        </p:nvPicPr>
        <p:blipFill>
          <a:blip r:embed="rId2"/>
          <a:stretch>
            <a:fillRect/>
          </a:stretch>
        </p:blipFill>
        <p:spPr>
          <a:xfrm>
            <a:off x="5138134" y="4707717"/>
            <a:ext cx="3521752" cy="1862689"/>
          </a:xfrm>
          <a:prstGeom prst="rect">
            <a:avLst/>
          </a:prstGeom>
        </p:spPr>
      </p:pic>
      <p:pic>
        <p:nvPicPr>
          <p:cNvPr id="13" name="Picture 12">
            <a:extLst>
              <a:ext uri="{FF2B5EF4-FFF2-40B4-BE49-F238E27FC236}">
                <a16:creationId xmlns:a16="http://schemas.microsoft.com/office/drawing/2014/main" id="{FFBC8775-13CC-45A1-A5AF-B5D64A9B0447}"/>
              </a:ext>
            </a:extLst>
          </p:cNvPr>
          <p:cNvPicPr>
            <a:picLocks noChangeAspect="1"/>
          </p:cNvPicPr>
          <p:nvPr/>
        </p:nvPicPr>
        <p:blipFill>
          <a:blip r:embed="rId3"/>
          <a:stretch>
            <a:fillRect/>
          </a:stretch>
        </p:blipFill>
        <p:spPr>
          <a:xfrm>
            <a:off x="2804683" y="4670893"/>
            <a:ext cx="2134289" cy="1867503"/>
          </a:xfrm>
          <a:prstGeom prst="rect">
            <a:avLst/>
          </a:prstGeom>
        </p:spPr>
      </p:pic>
      <p:pic>
        <p:nvPicPr>
          <p:cNvPr id="14" name="Picture 13">
            <a:extLst>
              <a:ext uri="{FF2B5EF4-FFF2-40B4-BE49-F238E27FC236}">
                <a16:creationId xmlns:a16="http://schemas.microsoft.com/office/drawing/2014/main" id="{96006B03-BA27-4BAC-B0A3-0D33340881FB}"/>
              </a:ext>
            </a:extLst>
          </p:cNvPr>
          <p:cNvPicPr>
            <a:picLocks noChangeAspect="1"/>
          </p:cNvPicPr>
          <p:nvPr/>
        </p:nvPicPr>
        <p:blipFill rotWithShape="1">
          <a:blip r:embed="rId4"/>
          <a:srcRect l="14445" r="16906"/>
          <a:stretch/>
        </p:blipFill>
        <p:spPr>
          <a:xfrm>
            <a:off x="8893907" y="2346412"/>
            <a:ext cx="2968865" cy="4324668"/>
          </a:xfrm>
          <a:prstGeom prst="rect">
            <a:avLst/>
          </a:prstGeom>
        </p:spPr>
      </p:pic>
      <p:pic>
        <p:nvPicPr>
          <p:cNvPr id="15" name="Picture 14">
            <a:extLst>
              <a:ext uri="{FF2B5EF4-FFF2-40B4-BE49-F238E27FC236}">
                <a16:creationId xmlns:a16="http://schemas.microsoft.com/office/drawing/2014/main" id="{9DE5A501-DBA2-413D-B923-9FC37B14D8E2}"/>
              </a:ext>
            </a:extLst>
          </p:cNvPr>
          <p:cNvPicPr>
            <a:picLocks noChangeAspect="1"/>
          </p:cNvPicPr>
          <p:nvPr/>
        </p:nvPicPr>
        <p:blipFill rotWithShape="1">
          <a:blip r:embed="rId5"/>
          <a:srcRect t="15060" b="17385"/>
          <a:stretch/>
        </p:blipFill>
        <p:spPr>
          <a:xfrm>
            <a:off x="5138134" y="2346412"/>
            <a:ext cx="3521752" cy="2273199"/>
          </a:xfrm>
          <a:prstGeom prst="rect">
            <a:avLst/>
          </a:prstGeom>
        </p:spPr>
      </p:pic>
      <p:pic>
        <p:nvPicPr>
          <p:cNvPr id="16" name="Picture 15">
            <a:extLst>
              <a:ext uri="{FF2B5EF4-FFF2-40B4-BE49-F238E27FC236}">
                <a16:creationId xmlns:a16="http://schemas.microsoft.com/office/drawing/2014/main" id="{7B215723-FE80-4B18-B8AC-ACA7BBD4E6E4}"/>
              </a:ext>
            </a:extLst>
          </p:cNvPr>
          <p:cNvPicPr>
            <a:picLocks noChangeAspect="1"/>
          </p:cNvPicPr>
          <p:nvPr/>
        </p:nvPicPr>
        <p:blipFill>
          <a:blip r:embed="rId6"/>
          <a:stretch>
            <a:fillRect/>
          </a:stretch>
        </p:blipFill>
        <p:spPr>
          <a:xfrm>
            <a:off x="2804683" y="2346412"/>
            <a:ext cx="2134289" cy="2134289"/>
          </a:xfrm>
          <a:prstGeom prst="rect">
            <a:avLst/>
          </a:prstGeom>
        </p:spPr>
      </p:pic>
      <p:pic>
        <p:nvPicPr>
          <p:cNvPr id="17" name="Picture 16">
            <a:extLst>
              <a:ext uri="{FF2B5EF4-FFF2-40B4-BE49-F238E27FC236}">
                <a16:creationId xmlns:a16="http://schemas.microsoft.com/office/drawing/2014/main" id="{1B506A58-69DC-44E2-B7A0-61EEFEC5D8E7}"/>
              </a:ext>
            </a:extLst>
          </p:cNvPr>
          <p:cNvPicPr>
            <a:picLocks noChangeAspect="1"/>
          </p:cNvPicPr>
          <p:nvPr/>
        </p:nvPicPr>
        <p:blipFill rotWithShape="1">
          <a:blip r:embed="rId7"/>
          <a:srcRect l="19801" t="2962" r="22728" b="3362"/>
          <a:stretch/>
        </p:blipFill>
        <p:spPr>
          <a:xfrm>
            <a:off x="88238" y="2346412"/>
            <a:ext cx="2513428" cy="4096724"/>
          </a:xfrm>
          <a:prstGeom prst="rect">
            <a:avLst/>
          </a:prstGeom>
        </p:spPr>
      </p:pic>
    </p:spTree>
    <p:extLst>
      <p:ext uri="{BB962C8B-B14F-4D97-AF65-F5344CB8AC3E}">
        <p14:creationId xmlns:p14="http://schemas.microsoft.com/office/powerpoint/2010/main" val="2635102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3BAE45A-CF6F-4E0B-A75C-BA0ED11592E1}"/>
              </a:ext>
            </a:extLst>
          </p:cNvPr>
          <p:cNvSpPr/>
          <p:nvPr/>
        </p:nvSpPr>
        <p:spPr>
          <a:xfrm>
            <a:off x="0" y="2027467"/>
            <a:ext cx="12192000" cy="488171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C8A0DC4-F883-4E30-A8DD-C60AB3E148A1}"/>
              </a:ext>
            </a:extLst>
          </p:cNvPr>
          <p:cNvSpPr/>
          <p:nvPr/>
        </p:nvSpPr>
        <p:spPr>
          <a:xfrm>
            <a:off x="2655791" y="860729"/>
            <a:ext cx="5692199" cy="830997"/>
          </a:xfrm>
          <a:prstGeom prst="rect">
            <a:avLst/>
          </a:prstGeom>
        </p:spPr>
        <p:txBody>
          <a:bodyPr wrap="none">
            <a:spAutoFit/>
          </a:bodyPr>
          <a:lstStyle/>
          <a:p>
            <a:r>
              <a:rPr lang="en-US" sz="4800" dirty="0"/>
              <a:t>SALES BY PLATFORM</a:t>
            </a:r>
          </a:p>
        </p:txBody>
      </p:sp>
      <p:sp>
        <p:nvSpPr>
          <p:cNvPr id="7" name="TextBox 6">
            <a:extLst>
              <a:ext uri="{FF2B5EF4-FFF2-40B4-BE49-F238E27FC236}">
                <a16:creationId xmlns:a16="http://schemas.microsoft.com/office/drawing/2014/main" id="{F6DB33A0-2CEC-49CA-8631-BD2A345BFCE7}"/>
              </a:ext>
            </a:extLst>
          </p:cNvPr>
          <p:cNvSpPr txBox="1"/>
          <p:nvPr/>
        </p:nvSpPr>
        <p:spPr>
          <a:xfrm>
            <a:off x="1500554" y="1504247"/>
            <a:ext cx="8427442" cy="523220"/>
          </a:xfrm>
          <a:prstGeom prst="rect">
            <a:avLst/>
          </a:prstGeom>
          <a:noFill/>
        </p:spPr>
        <p:txBody>
          <a:bodyPr wrap="square" rtlCol="0">
            <a:spAutoFit/>
          </a:bodyPr>
          <a:lstStyle/>
          <a:p>
            <a:r>
              <a:rPr lang="en-US" sz="2800" dirty="0">
                <a:solidFill>
                  <a:schemeClr val="accent1">
                    <a:lumMod val="75000"/>
                  </a:schemeClr>
                </a:solidFill>
              </a:rPr>
              <a:t>BEST SELLING GAMES FOR PLAYSTATION CONSOLES </a:t>
            </a:r>
          </a:p>
        </p:txBody>
      </p:sp>
      <p:pic>
        <p:nvPicPr>
          <p:cNvPr id="2" name="Picture 1">
            <a:extLst>
              <a:ext uri="{FF2B5EF4-FFF2-40B4-BE49-F238E27FC236}">
                <a16:creationId xmlns:a16="http://schemas.microsoft.com/office/drawing/2014/main" id="{0BB0EB90-89AD-484A-9C65-CBC63F2D784B}"/>
              </a:ext>
            </a:extLst>
          </p:cNvPr>
          <p:cNvPicPr>
            <a:picLocks noChangeAspect="1"/>
          </p:cNvPicPr>
          <p:nvPr/>
        </p:nvPicPr>
        <p:blipFill>
          <a:blip r:embed="rId2"/>
          <a:stretch>
            <a:fillRect/>
          </a:stretch>
        </p:blipFill>
        <p:spPr>
          <a:xfrm>
            <a:off x="7466240" y="2086459"/>
            <a:ext cx="2114789" cy="2114789"/>
          </a:xfrm>
          <a:prstGeom prst="rect">
            <a:avLst/>
          </a:prstGeom>
        </p:spPr>
      </p:pic>
      <p:pic>
        <p:nvPicPr>
          <p:cNvPr id="5" name="Picture 4">
            <a:extLst>
              <a:ext uri="{FF2B5EF4-FFF2-40B4-BE49-F238E27FC236}">
                <a16:creationId xmlns:a16="http://schemas.microsoft.com/office/drawing/2014/main" id="{FD1FB25D-3EF8-4C47-BE3E-C451E4ECFBCE}"/>
              </a:ext>
            </a:extLst>
          </p:cNvPr>
          <p:cNvPicPr>
            <a:picLocks noChangeAspect="1"/>
          </p:cNvPicPr>
          <p:nvPr/>
        </p:nvPicPr>
        <p:blipFill>
          <a:blip r:embed="rId3"/>
          <a:stretch>
            <a:fillRect/>
          </a:stretch>
        </p:blipFill>
        <p:spPr>
          <a:xfrm>
            <a:off x="9648156" y="2363208"/>
            <a:ext cx="2476717" cy="3518531"/>
          </a:xfrm>
          <a:prstGeom prst="rect">
            <a:avLst/>
          </a:prstGeom>
        </p:spPr>
      </p:pic>
      <p:pic>
        <p:nvPicPr>
          <p:cNvPr id="6" name="Picture 5">
            <a:extLst>
              <a:ext uri="{FF2B5EF4-FFF2-40B4-BE49-F238E27FC236}">
                <a16:creationId xmlns:a16="http://schemas.microsoft.com/office/drawing/2014/main" id="{AE6D7E18-2EBA-414F-9B7A-27610267D5C9}"/>
              </a:ext>
            </a:extLst>
          </p:cNvPr>
          <p:cNvPicPr>
            <a:picLocks noChangeAspect="1"/>
          </p:cNvPicPr>
          <p:nvPr/>
        </p:nvPicPr>
        <p:blipFill rotWithShape="1">
          <a:blip r:embed="rId4"/>
          <a:srcRect l="7133" r="7018"/>
          <a:stretch/>
        </p:blipFill>
        <p:spPr>
          <a:xfrm>
            <a:off x="2982861" y="3764423"/>
            <a:ext cx="2608409" cy="3038353"/>
          </a:xfrm>
          <a:prstGeom prst="rect">
            <a:avLst/>
          </a:prstGeom>
        </p:spPr>
      </p:pic>
      <p:pic>
        <p:nvPicPr>
          <p:cNvPr id="9" name="Picture 8">
            <a:extLst>
              <a:ext uri="{FF2B5EF4-FFF2-40B4-BE49-F238E27FC236}">
                <a16:creationId xmlns:a16="http://schemas.microsoft.com/office/drawing/2014/main" id="{C6598B06-7909-4D20-83A9-4A85C4A9C364}"/>
              </a:ext>
            </a:extLst>
          </p:cNvPr>
          <p:cNvPicPr>
            <a:picLocks noChangeAspect="1"/>
          </p:cNvPicPr>
          <p:nvPr/>
        </p:nvPicPr>
        <p:blipFill>
          <a:blip r:embed="rId5"/>
          <a:stretch>
            <a:fillRect/>
          </a:stretch>
        </p:blipFill>
        <p:spPr>
          <a:xfrm>
            <a:off x="117436" y="2086459"/>
            <a:ext cx="2813510" cy="3511036"/>
          </a:xfrm>
          <a:prstGeom prst="rect">
            <a:avLst/>
          </a:prstGeom>
        </p:spPr>
      </p:pic>
      <p:pic>
        <p:nvPicPr>
          <p:cNvPr id="10" name="Picture 9">
            <a:extLst>
              <a:ext uri="{FF2B5EF4-FFF2-40B4-BE49-F238E27FC236}">
                <a16:creationId xmlns:a16="http://schemas.microsoft.com/office/drawing/2014/main" id="{DEE1A6B6-D24C-42D7-AB02-3BA56D2103C3}"/>
              </a:ext>
            </a:extLst>
          </p:cNvPr>
          <p:cNvPicPr>
            <a:picLocks noChangeAspect="1"/>
          </p:cNvPicPr>
          <p:nvPr/>
        </p:nvPicPr>
        <p:blipFill rotWithShape="1">
          <a:blip r:embed="rId6"/>
          <a:srcRect l="2861" t="3527" r="5838" b="2452"/>
          <a:stretch/>
        </p:blipFill>
        <p:spPr>
          <a:xfrm>
            <a:off x="5643185" y="2550687"/>
            <a:ext cx="1692579" cy="2917963"/>
          </a:xfrm>
          <a:prstGeom prst="rect">
            <a:avLst/>
          </a:prstGeom>
        </p:spPr>
      </p:pic>
      <p:pic>
        <p:nvPicPr>
          <p:cNvPr id="11" name="Picture 10">
            <a:extLst>
              <a:ext uri="{FF2B5EF4-FFF2-40B4-BE49-F238E27FC236}">
                <a16:creationId xmlns:a16="http://schemas.microsoft.com/office/drawing/2014/main" id="{CDD518CA-C1F0-410F-801B-006714F1C992}"/>
              </a:ext>
            </a:extLst>
          </p:cNvPr>
          <p:cNvPicPr>
            <a:picLocks noChangeAspect="1"/>
          </p:cNvPicPr>
          <p:nvPr/>
        </p:nvPicPr>
        <p:blipFill rotWithShape="1">
          <a:blip r:embed="rId7"/>
          <a:srcRect l="12564" t="7365" r="9548" b="7371"/>
          <a:stretch/>
        </p:blipFill>
        <p:spPr>
          <a:xfrm>
            <a:off x="7466240" y="4366342"/>
            <a:ext cx="2114789" cy="2436434"/>
          </a:xfrm>
          <a:prstGeom prst="rect">
            <a:avLst/>
          </a:prstGeom>
        </p:spPr>
      </p:pic>
    </p:spTree>
    <p:extLst>
      <p:ext uri="{BB962C8B-B14F-4D97-AF65-F5344CB8AC3E}">
        <p14:creationId xmlns:p14="http://schemas.microsoft.com/office/powerpoint/2010/main" val="1772319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E0D21D9-14B0-4F67-AF77-DDC428C7C5AC}"/>
              </a:ext>
            </a:extLst>
          </p:cNvPr>
          <p:cNvSpPr/>
          <p:nvPr/>
        </p:nvSpPr>
        <p:spPr>
          <a:xfrm>
            <a:off x="0" y="2000016"/>
            <a:ext cx="12192000" cy="489163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C8A0DC4-F883-4E30-A8DD-C60AB3E148A1}"/>
              </a:ext>
            </a:extLst>
          </p:cNvPr>
          <p:cNvSpPr/>
          <p:nvPr/>
        </p:nvSpPr>
        <p:spPr>
          <a:xfrm>
            <a:off x="2655791" y="860729"/>
            <a:ext cx="5692199" cy="830997"/>
          </a:xfrm>
          <a:prstGeom prst="rect">
            <a:avLst/>
          </a:prstGeom>
        </p:spPr>
        <p:txBody>
          <a:bodyPr wrap="none">
            <a:spAutoFit/>
          </a:bodyPr>
          <a:lstStyle/>
          <a:p>
            <a:r>
              <a:rPr lang="en-US" sz="4800" dirty="0"/>
              <a:t>SALES BY PLATFORM</a:t>
            </a:r>
          </a:p>
        </p:txBody>
      </p:sp>
      <p:sp>
        <p:nvSpPr>
          <p:cNvPr id="7" name="TextBox 6">
            <a:extLst>
              <a:ext uri="{FF2B5EF4-FFF2-40B4-BE49-F238E27FC236}">
                <a16:creationId xmlns:a16="http://schemas.microsoft.com/office/drawing/2014/main" id="{F6DB33A0-2CEC-49CA-8631-BD2A345BFCE7}"/>
              </a:ext>
            </a:extLst>
          </p:cNvPr>
          <p:cNvSpPr txBox="1"/>
          <p:nvPr/>
        </p:nvSpPr>
        <p:spPr>
          <a:xfrm>
            <a:off x="1500554" y="1504247"/>
            <a:ext cx="8427442" cy="523220"/>
          </a:xfrm>
          <a:prstGeom prst="rect">
            <a:avLst/>
          </a:prstGeom>
          <a:noFill/>
        </p:spPr>
        <p:txBody>
          <a:bodyPr wrap="square" rtlCol="0">
            <a:spAutoFit/>
          </a:bodyPr>
          <a:lstStyle/>
          <a:p>
            <a:r>
              <a:rPr lang="en-US" sz="2800" dirty="0">
                <a:solidFill>
                  <a:schemeClr val="accent1">
                    <a:lumMod val="75000"/>
                  </a:schemeClr>
                </a:solidFill>
              </a:rPr>
              <a:t>BEST SELLING GAMES FOR XBOX CONSOLES </a:t>
            </a:r>
          </a:p>
        </p:txBody>
      </p:sp>
      <p:pic>
        <p:nvPicPr>
          <p:cNvPr id="2" name="Picture 1">
            <a:extLst>
              <a:ext uri="{FF2B5EF4-FFF2-40B4-BE49-F238E27FC236}">
                <a16:creationId xmlns:a16="http://schemas.microsoft.com/office/drawing/2014/main" id="{7587C6C3-EE94-49F0-8BE7-E64C607F7F3A}"/>
              </a:ext>
            </a:extLst>
          </p:cNvPr>
          <p:cNvPicPr>
            <a:picLocks noChangeAspect="1"/>
          </p:cNvPicPr>
          <p:nvPr/>
        </p:nvPicPr>
        <p:blipFill rotWithShape="1">
          <a:blip r:embed="rId2"/>
          <a:srcRect l="21594" t="8373" r="19855" b="7707"/>
          <a:stretch/>
        </p:blipFill>
        <p:spPr>
          <a:xfrm>
            <a:off x="374795" y="2180310"/>
            <a:ext cx="3048136" cy="4436395"/>
          </a:xfrm>
          <a:prstGeom prst="rect">
            <a:avLst/>
          </a:prstGeom>
        </p:spPr>
      </p:pic>
      <p:pic>
        <p:nvPicPr>
          <p:cNvPr id="5" name="Picture 4">
            <a:extLst>
              <a:ext uri="{FF2B5EF4-FFF2-40B4-BE49-F238E27FC236}">
                <a16:creationId xmlns:a16="http://schemas.microsoft.com/office/drawing/2014/main" id="{7E653339-ACA6-41A3-959A-ADBF66E8B964}"/>
              </a:ext>
            </a:extLst>
          </p:cNvPr>
          <p:cNvPicPr>
            <a:picLocks noChangeAspect="1"/>
          </p:cNvPicPr>
          <p:nvPr/>
        </p:nvPicPr>
        <p:blipFill>
          <a:blip r:embed="rId3"/>
          <a:stretch>
            <a:fillRect/>
          </a:stretch>
        </p:blipFill>
        <p:spPr>
          <a:xfrm>
            <a:off x="4316596" y="2180310"/>
            <a:ext cx="3074774" cy="4324662"/>
          </a:xfrm>
          <a:prstGeom prst="rect">
            <a:avLst/>
          </a:prstGeom>
        </p:spPr>
      </p:pic>
      <p:pic>
        <p:nvPicPr>
          <p:cNvPr id="9" name="Picture 8">
            <a:extLst>
              <a:ext uri="{FF2B5EF4-FFF2-40B4-BE49-F238E27FC236}">
                <a16:creationId xmlns:a16="http://schemas.microsoft.com/office/drawing/2014/main" id="{00CB83E9-E42E-483E-A751-8DE606F8383F}"/>
              </a:ext>
            </a:extLst>
          </p:cNvPr>
          <p:cNvPicPr>
            <a:picLocks noChangeAspect="1"/>
          </p:cNvPicPr>
          <p:nvPr/>
        </p:nvPicPr>
        <p:blipFill rotWithShape="1">
          <a:blip r:embed="rId4"/>
          <a:srcRect l="12915" r="14299"/>
          <a:stretch/>
        </p:blipFill>
        <p:spPr>
          <a:xfrm>
            <a:off x="8543347" y="2180310"/>
            <a:ext cx="3147787" cy="4324662"/>
          </a:xfrm>
          <a:prstGeom prst="rect">
            <a:avLst/>
          </a:prstGeom>
        </p:spPr>
      </p:pic>
    </p:spTree>
    <p:extLst>
      <p:ext uri="{BB962C8B-B14F-4D97-AF65-F5344CB8AC3E}">
        <p14:creationId xmlns:p14="http://schemas.microsoft.com/office/powerpoint/2010/main" val="1342838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74939B9-C15C-495D-8B62-C0B6A2784F3A}"/>
              </a:ext>
            </a:extLst>
          </p:cNvPr>
          <p:cNvPicPr>
            <a:picLocks noChangeAspect="1"/>
          </p:cNvPicPr>
          <p:nvPr/>
        </p:nvPicPr>
        <p:blipFill>
          <a:blip r:embed="rId2"/>
          <a:stretch>
            <a:fillRect/>
          </a:stretch>
        </p:blipFill>
        <p:spPr>
          <a:xfrm>
            <a:off x="1227287" y="669903"/>
            <a:ext cx="8498561" cy="1530229"/>
          </a:xfrm>
          <a:prstGeom prst="rect">
            <a:avLst/>
          </a:prstGeom>
        </p:spPr>
      </p:pic>
      <p:pic>
        <p:nvPicPr>
          <p:cNvPr id="12" name="Picture 11">
            <a:extLst>
              <a:ext uri="{FF2B5EF4-FFF2-40B4-BE49-F238E27FC236}">
                <a16:creationId xmlns:a16="http://schemas.microsoft.com/office/drawing/2014/main" id="{2ABCC98D-80F6-4723-8539-5E6B6D356093}"/>
              </a:ext>
            </a:extLst>
          </p:cNvPr>
          <p:cNvPicPr>
            <a:picLocks noChangeAspect="1"/>
          </p:cNvPicPr>
          <p:nvPr/>
        </p:nvPicPr>
        <p:blipFill>
          <a:blip r:embed="rId3"/>
          <a:stretch>
            <a:fillRect/>
          </a:stretch>
        </p:blipFill>
        <p:spPr>
          <a:xfrm>
            <a:off x="0" y="2249740"/>
            <a:ext cx="5206435" cy="3938357"/>
          </a:xfrm>
          <a:prstGeom prst="rect">
            <a:avLst/>
          </a:prstGeom>
        </p:spPr>
      </p:pic>
      <p:pic>
        <p:nvPicPr>
          <p:cNvPr id="13" name="Picture 12">
            <a:extLst>
              <a:ext uri="{FF2B5EF4-FFF2-40B4-BE49-F238E27FC236}">
                <a16:creationId xmlns:a16="http://schemas.microsoft.com/office/drawing/2014/main" id="{031D7955-0376-4B80-9CE0-086DE668B9C2}"/>
              </a:ext>
            </a:extLst>
          </p:cNvPr>
          <p:cNvPicPr>
            <a:picLocks noChangeAspect="1"/>
          </p:cNvPicPr>
          <p:nvPr/>
        </p:nvPicPr>
        <p:blipFill>
          <a:blip r:embed="rId4"/>
          <a:stretch>
            <a:fillRect/>
          </a:stretch>
        </p:blipFill>
        <p:spPr>
          <a:xfrm>
            <a:off x="5904594" y="2095433"/>
            <a:ext cx="5060119" cy="4944285"/>
          </a:xfrm>
          <a:prstGeom prst="rect">
            <a:avLst/>
          </a:prstGeom>
        </p:spPr>
      </p:pic>
    </p:spTree>
    <p:extLst>
      <p:ext uri="{BB962C8B-B14F-4D97-AF65-F5344CB8AC3E}">
        <p14:creationId xmlns:p14="http://schemas.microsoft.com/office/powerpoint/2010/main" val="668503275"/>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3370</TotalTime>
  <Words>448</Words>
  <Application>Microsoft Office PowerPoint</Application>
  <PresentationFormat>Widescreen</PresentationFormat>
  <Paragraphs>44</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Trebuchet MS</vt:lpstr>
      <vt:lpstr>Berlin</vt:lpstr>
      <vt:lpstr> Historical Console Video Game Sales</vt:lpstr>
      <vt:lpstr>Content</vt:lpstr>
      <vt:lpstr>GAMING CONSOLE HISTORY</vt:lpstr>
      <vt:lpstr>GAMING CONSOLE TODAY</vt:lpstr>
      <vt:lpstr>SALES BY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DATA SET 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Historical Console Video Game Sales</dc:title>
  <dc:creator>Robert Johnson</dc:creator>
  <cp:lastModifiedBy>Robert Johnson</cp:lastModifiedBy>
  <cp:revision>26</cp:revision>
  <dcterms:created xsi:type="dcterms:W3CDTF">2020-02-16T17:37:25Z</dcterms:created>
  <dcterms:modified xsi:type="dcterms:W3CDTF">2020-02-19T01:47:38Z</dcterms:modified>
</cp:coreProperties>
</file>